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Hiragino Maru Gothic Pro W4" panose="020F0400000000000000" pitchFamily="34" charset="-128"/>
      <p:regular r:id="rId4"/>
    </p:embeddedFont>
    <p:embeddedFont>
      <p:font typeface="Rounded M+ Bold" panose="020B0702020203020207" pitchFamily="34" charset="-128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7" autoAdjust="0"/>
    <p:restoredTop sz="94648" autoAdjust="0"/>
  </p:normalViewPr>
  <p:slideViewPr>
    <p:cSldViewPr>
      <p:cViewPr>
        <p:scale>
          <a:sx n="93" d="100"/>
          <a:sy n="93" d="100"/>
        </p:scale>
        <p:origin x="14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8670B02C-3641-3DA5-8D45-DD5B047EDC71}"/>
              </a:ext>
            </a:extLst>
          </p:cNvPr>
          <p:cNvGrpSpPr/>
          <p:nvPr/>
        </p:nvGrpSpPr>
        <p:grpSpPr>
          <a:xfrm>
            <a:off x="94518" y="88901"/>
            <a:ext cx="7367462" cy="11230037"/>
            <a:chOff x="94518" y="88901"/>
            <a:chExt cx="7367462" cy="11230037"/>
          </a:xfrm>
        </p:grpSpPr>
        <p:sp>
          <p:nvSpPr>
            <p:cNvPr id="3" name="Freeform 3"/>
            <p:cNvSpPr/>
            <p:nvPr/>
          </p:nvSpPr>
          <p:spPr>
            <a:xfrm>
              <a:off x="94518" y="88901"/>
              <a:ext cx="7367462" cy="10515600"/>
            </a:xfrm>
            <a:custGeom>
              <a:avLst/>
              <a:gdLst/>
              <a:ahLst/>
              <a:cxnLst/>
              <a:rect l="l" t="t" r="r" b="b"/>
              <a:pathLst>
                <a:path w="2640332" h="3745034">
                  <a:moveTo>
                    <a:pt x="38881" y="0"/>
                  </a:moveTo>
                  <a:lnTo>
                    <a:pt x="2601451" y="0"/>
                  </a:lnTo>
                  <a:cubicBezTo>
                    <a:pt x="2611763" y="0"/>
                    <a:pt x="2621653" y="4096"/>
                    <a:pt x="2628944" y="11388"/>
                  </a:cubicBezTo>
                  <a:cubicBezTo>
                    <a:pt x="2636236" y="18679"/>
                    <a:pt x="2640332" y="28569"/>
                    <a:pt x="2640332" y="38881"/>
                  </a:cubicBezTo>
                  <a:lnTo>
                    <a:pt x="2640332" y="3706154"/>
                  </a:lnTo>
                  <a:cubicBezTo>
                    <a:pt x="2640332" y="3716465"/>
                    <a:pt x="2636236" y="3726355"/>
                    <a:pt x="2628944" y="3733647"/>
                  </a:cubicBezTo>
                  <a:cubicBezTo>
                    <a:pt x="2621653" y="3740938"/>
                    <a:pt x="2611763" y="3745034"/>
                    <a:pt x="2601451" y="3745034"/>
                  </a:cubicBezTo>
                  <a:lnTo>
                    <a:pt x="38881" y="3745034"/>
                  </a:lnTo>
                  <a:cubicBezTo>
                    <a:pt x="28569" y="3745034"/>
                    <a:pt x="18679" y="3740938"/>
                    <a:pt x="11388" y="3733647"/>
                  </a:cubicBezTo>
                  <a:cubicBezTo>
                    <a:pt x="4096" y="3726355"/>
                    <a:pt x="0" y="3716465"/>
                    <a:pt x="0" y="3706154"/>
                  </a:cubicBezTo>
                  <a:lnTo>
                    <a:pt x="0" y="38881"/>
                  </a:lnTo>
                  <a:cubicBezTo>
                    <a:pt x="0" y="28569"/>
                    <a:pt x="4096" y="18679"/>
                    <a:pt x="11388" y="11388"/>
                  </a:cubicBezTo>
                  <a:cubicBezTo>
                    <a:pt x="18679" y="4096"/>
                    <a:pt x="28569" y="0"/>
                    <a:pt x="3888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4518" y="762652"/>
              <a:ext cx="7367462" cy="10556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endParaRPr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  <p:sp>
        <p:nvSpPr>
          <p:cNvPr id="5" name="Freeform 5"/>
          <p:cNvSpPr>
            <a:spLocks noChangeAspect="1"/>
          </p:cNvSpPr>
          <p:nvPr/>
        </p:nvSpPr>
        <p:spPr>
          <a:xfrm>
            <a:off x="6622500" y="157473"/>
            <a:ext cx="791947" cy="574869"/>
          </a:xfrm>
          <a:custGeom>
            <a:avLst/>
            <a:gdLst/>
            <a:ahLst/>
            <a:cxnLst/>
            <a:rect l="l" t="t" r="r" b="b"/>
            <a:pathLst>
              <a:path w="885862" h="668282">
                <a:moveTo>
                  <a:pt x="0" y="0"/>
                </a:moveTo>
                <a:lnTo>
                  <a:pt x="885863" y="0"/>
                </a:lnTo>
                <a:lnTo>
                  <a:pt x="885863" y="668282"/>
                </a:lnTo>
                <a:lnTo>
                  <a:pt x="0" y="668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87" t="-28403" r="-7450" b="-23824"/>
            </a:stretch>
          </a:blipFill>
        </p:spPr>
        <p:txBody>
          <a:bodyPr/>
          <a:lstStyle/>
          <a:p>
            <a:endParaRPr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311272FB-C784-65F9-288C-A1F9019EC08C}"/>
              </a:ext>
            </a:extLst>
          </p:cNvPr>
          <p:cNvGrpSpPr/>
          <p:nvPr/>
        </p:nvGrpSpPr>
        <p:grpSpPr>
          <a:xfrm>
            <a:off x="4657858" y="3666326"/>
            <a:ext cx="2684513" cy="6683494"/>
            <a:chOff x="4657858" y="3666326"/>
            <a:chExt cx="2684513" cy="6683494"/>
          </a:xfrm>
        </p:grpSpPr>
        <p:grpSp>
          <p:nvGrpSpPr>
            <p:cNvPr id="8" name="Group 8"/>
            <p:cNvGrpSpPr/>
            <p:nvPr/>
          </p:nvGrpSpPr>
          <p:grpSpPr>
            <a:xfrm>
              <a:off x="4657858" y="3666326"/>
              <a:ext cx="2684513" cy="6683494"/>
              <a:chOff x="0" y="-476461"/>
              <a:chExt cx="962069" cy="239521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2362" y="-476461"/>
                <a:ext cx="909707" cy="2395214"/>
              </a:xfrm>
              <a:custGeom>
                <a:avLst/>
                <a:gdLst/>
                <a:ahLst/>
                <a:cxnLst/>
                <a:rect l="l" t="t" r="r" b="b"/>
                <a:pathLst>
                  <a:path w="851813" h="1742556">
                    <a:moveTo>
                      <a:pt x="0" y="0"/>
                    </a:moveTo>
                    <a:lnTo>
                      <a:pt x="851813" y="0"/>
                    </a:lnTo>
                    <a:lnTo>
                      <a:pt x="851813" y="1742556"/>
                    </a:lnTo>
                    <a:lnTo>
                      <a:pt x="0" y="174255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8" cap="sq">
                <a:solidFill>
                  <a:srgbClr val="000000"/>
                </a:solidFill>
                <a:prstDash val="dash"/>
                <a:miter/>
              </a:ln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51813" cy="17806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24"/>
                  </a:lnSpc>
                </a:pPr>
                <a:endParaRPr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376258" y="4808086"/>
              <a:ext cx="1386731" cy="1089106"/>
              <a:chOff x="0" y="0"/>
              <a:chExt cx="496973" cy="3903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36896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336896" h="106844">
                    <a:moveTo>
                      <a:pt x="0" y="0"/>
                    </a:moveTo>
                    <a:lnTo>
                      <a:pt x="336896" y="0"/>
                    </a:lnTo>
                    <a:lnTo>
                      <a:pt x="336896" y="106844"/>
                    </a:lnTo>
                    <a:lnTo>
                      <a:pt x="0" y="1068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60077" y="245366"/>
                <a:ext cx="336896" cy="1449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b="1" dirty="0" err="1">
                    <a:solidFill>
                      <a:srgbClr val="000000"/>
                    </a:solidFill>
                    <a:latin typeface="Hiragino Maru Gothic Pro W4" panose="020F0400000000000000" pitchFamily="34" charset="-128"/>
                    <a:ea typeface="Hiragino Maru Gothic Pro W4" panose="020F0400000000000000" pitchFamily="34" charset="-128"/>
                    <a:cs typeface="Rounded M+ Bold"/>
                    <a:sym typeface="Rounded M+ Bold"/>
                  </a:rPr>
                  <a:t>コース作成例</a:t>
                </a:r>
                <a:endParaRPr lang="en-US" sz="1100" b="1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endParaRPr>
              </a:p>
            </p:txBody>
          </p:sp>
        </p:grp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9090511-6329-B924-2A79-D62B0690F2A0}"/>
              </a:ext>
            </a:extLst>
          </p:cNvPr>
          <p:cNvGrpSpPr/>
          <p:nvPr/>
        </p:nvGrpSpPr>
        <p:grpSpPr>
          <a:xfrm>
            <a:off x="425450" y="2527300"/>
            <a:ext cx="4132488" cy="9372114"/>
            <a:chOff x="425450" y="2527300"/>
            <a:chExt cx="4132488" cy="9372114"/>
          </a:xfrm>
        </p:grpSpPr>
        <p:grpSp>
          <p:nvGrpSpPr>
            <p:cNvPr id="19" name="Group 19"/>
            <p:cNvGrpSpPr/>
            <p:nvPr/>
          </p:nvGrpSpPr>
          <p:grpSpPr>
            <a:xfrm>
              <a:off x="455471" y="4518262"/>
              <a:ext cx="4086992" cy="2287645"/>
              <a:chOff x="-29675" y="-214455"/>
              <a:chExt cx="1495063" cy="82798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29675" y="-214455"/>
                <a:ext cx="1495063" cy="491632"/>
              </a:xfrm>
              <a:custGeom>
                <a:avLst/>
                <a:gdLst/>
                <a:ahLst/>
                <a:cxnLst/>
                <a:rect l="l" t="t" r="r" b="b"/>
                <a:pathLst>
                  <a:path w="1350317" h="613528">
                    <a:moveTo>
                      <a:pt x="0" y="0"/>
                    </a:moveTo>
                    <a:lnTo>
                      <a:pt x="1350317" y="0"/>
                    </a:lnTo>
                    <a:lnTo>
                      <a:pt x="1350317" y="613528"/>
                    </a:lnTo>
                    <a:lnTo>
                      <a:pt x="0" y="61352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8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350317" cy="6516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24"/>
                  </a:lnSpc>
                </a:pPr>
                <a:endParaRPr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66313" y="2527300"/>
              <a:ext cx="4084834" cy="88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100" b="1" u="sng" dirty="0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１.東京での楽しみ方を知ろう！</a:t>
              </a:r>
            </a:p>
            <a:p>
              <a:pPr algn="l">
                <a:lnSpc>
                  <a:spcPts val="1400"/>
                </a:lnSpc>
              </a:pPr>
              <a:endParaRPr lang="en-US" sz="9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  <a:p>
              <a:pPr algn="l">
                <a:lnSpc>
                  <a:spcPts val="14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◯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モデルプラン（右記のQRコード、URL）を見たり、インターネット</a:t>
              </a:r>
              <a:endPara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  <a:p>
              <a:pPr algn="l">
                <a:lnSpc>
                  <a:spcPts val="1400"/>
                </a:lnSpc>
              </a:pPr>
              <a:r>
                <a:rPr lang="ja-JP" altLang="en-US" sz="100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　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で調べたりして、東京にどんな場所があるのか</a:t>
              </a: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、</a:t>
              </a:r>
            </a:p>
            <a:p>
              <a:pPr algn="l">
                <a:lnSpc>
                  <a:spcPts val="1400"/>
                </a:lnSpc>
              </a:pPr>
              <a:r>
                <a:rPr lang="ja-JP" altLang="en-US" sz="100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　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どんな楽しみ方があるのかを知ろう</a:t>
              </a: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！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510841" y="4574438"/>
              <a:ext cx="1431791" cy="1297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例）東京の歴史に触れたい</a:t>
              </a:r>
              <a:r>
                <a:rPr lang="en-US" sz="800" b="1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！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470420" y="7021034"/>
              <a:ext cx="4080729" cy="2193058"/>
              <a:chOff x="-14867" y="-180221"/>
              <a:chExt cx="1492772" cy="79374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-14867" y="-180221"/>
                <a:ext cx="1492772" cy="491835"/>
              </a:xfrm>
              <a:custGeom>
                <a:avLst/>
                <a:gdLst/>
                <a:ahLst/>
                <a:cxnLst/>
                <a:rect l="l" t="t" r="r" b="b"/>
                <a:pathLst>
                  <a:path w="1350317" h="613528">
                    <a:moveTo>
                      <a:pt x="0" y="0"/>
                    </a:moveTo>
                    <a:lnTo>
                      <a:pt x="1350317" y="0"/>
                    </a:lnTo>
                    <a:lnTo>
                      <a:pt x="1350317" y="613528"/>
                    </a:lnTo>
                    <a:lnTo>
                      <a:pt x="0" y="61352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8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350317" cy="6516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24"/>
                  </a:lnSpc>
                </a:pPr>
                <a:endParaRPr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66312" y="6030434"/>
              <a:ext cx="4091625" cy="847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100" b="1" u="sng" dirty="0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３.候補地をリストアップしよう！</a:t>
              </a:r>
            </a:p>
            <a:p>
              <a:pPr algn="l">
                <a:lnSpc>
                  <a:spcPts val="1400"/>
                </a:lnSpc>
              </a:pPr>
              <a:endParaRPr lang="en-US" sz="1000" b="1" u="sng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  <a:p>
              <a:pPr algn="l">
                <a:lnSpc>
                  <a:spcPts val="126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○モデルプランや「個人シート問8」をもとに、班のメンバーで</a:t>
              </a:r>
            </a:p>
            <a:p>
              <a:pPr algn="l">
                <a:lnSpc>
                  <a:spcPts val="1260"/>
                </a:lnSpc>
              </a:pPr>
              <a:r>
                <a:rPr lang="ja-JP" altLang="en-US" sz="100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　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候補地（昼食場所も含む）をなるべくたくさん共有しよう</a:t>
              </a: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！</a:t>
              </a:r>
            </a:p>
            <a:p>
              <a:pPr algn="l">
                <a:lnSpc>
                  <a:spcPts val="126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※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他の日に行く観光地は記入しないでください</a:t>
              </a: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2110" y="7097234"/>
              <a:ext cx="1168740" cy="1297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例）浅草寺、築地市場</a:t>
              </a:r>
              <a:endParaRPr lang="en-US" sz="8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470419" y="9172767"/>
              <a:ext cx="4087519" cy="2726647"/>
              <a:chOff x="-24207" y="-193629"/>
              <a:chExt cx="1495256" cy="98687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-24207" y="-193629"/>
                <a:ext cx="1495256" cy="426019"/>
              </a:xfrm>
              <a:custGeom>
                <a:avLst/>
                <a:gdLst/>
                <a:ahLst/>
                <a:cxnLst/>
                <a:rect l="l" t="t" r="r" b="b"/>
                <a:pathLst>
                  <a:path w="1350317" h="793245">
                    <a:moveTo>
                      <a:pt x="0" y="0"/>
                    </a:moveTo>
                    <a:lnTo>
                      <a:pt x="1350317" y="0"/>
                    </a:lnTo>
                    <a:lnTo>
                      <a:pt x="1350317" y="793245"/>
                    </a:lnTo>
                    <a:lnTo>
                      <a:pt x="0" y="79324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4288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350317" cy="8313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24"/>
                  </a:lnSpc>
                </a:pPr>
                <a:endParaRPr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p:grpSp>
        <p:sp>
          <p:nvSpPr>
            <p:cNvPr id="32" name="AutoShape 32"/>
            <p:cNvSpPr/>
            <p:nvPr/>
          </p:nvSpPr>
          <p:spPr>
            <a:xfrm flipV="1">
              <a:off x="2513395" y="9239618"/>
              <a:ext cx="0" cy="1063479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9114" y="8545034"/>
              <a:ext cx="4071135" cy="4982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100" b="1" u="sng" dirty="0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４.リストアップした候補地に優先順位をつけてみよう！</a:t>
              </a:r>
            </a:p>
            <a:p>
              <a:pPr algn="l">
                <a:lnSpc>
                  <a:spcPts val="1260"/>
                </a:lnSpc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  <a:p>
              <a:pPr algn="l">
                <a:lnSpc>
                  <a:spcPts val="126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○</a:t>
              </a:r>
              <a:r>
                <a:rPr lang="en-US" sz="1000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できるだけテーマに沿った候補地を選べるとGOOD</a:t>
              </a:r>
              <a:r>
                <a:rPr lang="en-US" sz="1000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！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25450" y="9459434"/>
              <a:ext cx="384144" cy="152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1位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25450" y="9802334"/>
              <a:ext cx="384144" cy="152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2位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25450" y="10145234"/>
              <a:ext cx="384144" cy="152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3位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35050" y="9230834"/>
              <a:ext cx="902277" cy="1297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観光スポット</a:t>
              </a:r>
              <a:endParaRPr lang="en-US" sz="8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321050" y="9230834"/>
              <a:ext cx="566937" cy="1297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"/>
                </a:lnSpc>
                <a:spcBef>
                  <a:spcPct val="0"/>
                </a:spcBef>
              </a:pPr>
              <a:r>
                <a:rPr lang="en-US" sz="800" b="1" dirty="0" err="1">
                  <a:solidFill>
                    <a:srgbClr val="000000"/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昼食場所</a:t>
              </a:r>
              <a:endParaRPr lang="en-US" sz="8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>
            <a:off x="4924780" y="3854679"/>
            <a:ext cx="2355447" cy="5847739"/>
          </a:xfrm>
          <a:custGeom>
            <a:avLst/>
            <a:gdLst/>
            <a:ahLst/>
            <a:cxnLst/>
            <a:rect l="l" t="t" r="r" b="b"/>
            <a:pathLst>
              <a:path w="1828950" h="4690850">
                <a:moveTo>
                  <a:pt x="0" y="0"/>
                </a:moveTo>
                <a:lnTo>
                  <a:pt x="1828950" y="0"/>
                </a:lnTo>
                <a:lnTo>
                  <a:pt x="1828950" y="4690850"/>
                </a:lnTo>
                <a:lnTo>
                  <a:pt x="0" y="46908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08877" y="264505"/>
            <a:ext cx="4593908" cy="376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b="1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班別プラン</a:t>
            </a:r>
            <a:r>
              <a:rPr lang="en-US" sz="2299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 作成シート</a:t>
            </a:r>
            <a:r>
              <a:rPr lang="en-US" sz="18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（A4・2枚）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669237" y="10439840"/>
            <a:ext cx="522826" cy="164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-1-</a:t>
            </a:r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AA37994C-DFC5-CA46-7809-CCD8027EE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39298"/>
              </p:ext>
            </p:extLst>
          </p:nvPr>
        </p:nvGraphicFramePr>
        <p:xfrm>
          <a:off x="408877" y="892225"/>
          <a:ext cx="6738745" cy="14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749">
                  <a:extLst>
                    <a:ext uri="{9D8B030D-6E8A-4147-A177-3AD203B41FA5}">
                      <a16:colId xmlns:a16="http://schemas.microsoft.com/office/drawing/2014/main" val="228493138"/>
                    </a:ext>
                  </a:extLst>
                </a:gridCol>
                <a:gridCol w="2695498">
                  <a:extLst>
                    <a:ext uri="{9D8B030D-6E8A-4147-A177-3AD203B41FA5}">
                      <a16:colId xmlns:a16="http://schemas.microsoft.com/office/drawing/2014/main" val="2629948574"/>
                    </a:ext>
                  </a:extLst>
                </a:gridCol>
                <a:gridCol w="1347749">
                  <a:extLst>
                    <a:ext uri="{9D8B030D-6E8A-4147-A177-3AD203B41FA5}">
                      <a16:colId xmlns:a16="http://schemas.microsoft.com/office/drawing/2014/main" val="1873755141"/>
                    </a:ext>
                  </a:extLst>
                </a:gridCol>
                <a:gridCol w="1347749">
                  <a:extLst>
                    <a:ext uri="{9D8B030D-6E8A-4147-A177-3AD203B41FA5}">
                      <a16:colId xmlns:a16="http://schemas.microsoft.com/office/drawing/2014/main" val="2573862254"/>
                    </a:ext>
                  </a:extLst>
                </a:gridCol>
              </a:tblGrid>
              <a:tr h="27065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学校名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b="0">
                        <a:solidFill>
                          <a:schemeClr val="tx1"/>
                        </a:solidFill>
                        <a:latin typeface="Hiragino Maru Gothic Pro W4" panose="020F0400000000000000" pitchFamily="34" charset="-128"/>
                        <a:ea typeface="Hiragino Maru Gothic Pro W4" panose="020F04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>
                          <a:solidFill>
                            <a:schemeClr val="tx1"/>
                          </a:solidFill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クラス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>
                          <a:solidFill>
                            <a:schemeClr val="tx1"/>
                          </a:solidFill>
                          <a:latin typeface="Hiragino Maru Gothic Pro W4" panose="020F0400000000000000" pitchFamily="34" charset="-128"/>
                          <a:ea typeface="Hiragino Maru Gothic Pro W4" panose="020F0400000000000000" pitchFamily="34" charset="-128"/>
                        </a:rPr>
                        <a:t>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8519"/>
                  </a:ext>
                </a:extLst>
              </a:tr>
              <a:tr h="3468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240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/>
                        <a:t>ふりがな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班の人数・男女別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423410"/>
                  </a:ext>
                </a:extLst>
              </a:tr>
              <a:tr h="4311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班長の氏名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男子　　　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/>
                        <a:t>女子　　　　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44184"/>
                  </a:ext>
                </a:extLst>
              </a:tr>
            </a:tbl>
          </a:graphicData>
        </a:graphic>
      </p:graphicFrame>
      <p:sp>
        <p:nvSpPr>
          <p:cNvPr id="55" name="Freeform 5">
            <a:extLst>
              <a:ext uri="{FF2B5EF4-FFF2-40B4-BE49-F238E27FC236}">
                <a16:creationId xmlns:a16="http://schemas.microsoft.com/office/drawing/2014/main" id="{EFC59754-D535-D5F9-218E-6BB0696D3B2F}"/>
              </a:ext>
            </a:extLst>
          </p:cNvPr>
          <p:cNvSpPr>
            <a:spLocks noChangeAspect="1"/>
          </p:cNvSpPr>
          <p:nvPr/>
        </p:nvSpPr>
        <p:spPr>
          <a:xfrm>
            <a:off x="6292850" y="2451100"/>
            <a:ext cx="917038" cy="928021"/>
          </a:xfrm>
          <a:custGeom>
            <a:avLst/>
            <a:gdLst/>
            <a:ahLst/>
            <a:cxnLst/>
            <a:rect l="l" t="t" r="r" b="b"/>
            <a:pathLst>
              <a:path w="720149" h="728774">
                <a:moveTo>
                  <a:pt x="0" y="0"/>
                </a:moveTo>
                <a:lnTo>
                  <a:pt x="720150" y="0"/>
                </a:lnTo>
                <a:lnTo>
                  <a:pt x="720150" y="728774"/>
                </a:lnTo>
                <a:lnTo>
                  <a:pt x="0" y="7287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6A312797-E457-CE81-944C-370A3E11D010}"/>
              </a:ext>
            </a:extLst>
          </p:cNvPr>
          <p:cNvSpPr txBox="1"/>
          <p:nvPr/>
        </p:nvSpPr>
        <p:spPr>
          <a:xfrm>
            <a:off x="459963" y="3597584"/>
            <a:ext cx="4035904" cy="834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100" b="1" u="sng" dirty="0">
                <a:solidFill>
                  <a:schemeClr val="accent5">
                    <a:lumMod val="75000"/>
                  </a:schemeClr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２.テーマを設定しよう！</a:t>
            </a:r>
          </a:p>
          <a:p>
            <a:pPr>
              <a:lnSpc>
                <a:spcPts val="1260"/>
              </a:lnSpc>
            </a:pPr>
            <a:endParaRPr lang="en-US" sz="1000" dirty="0">
              <a:solidFill>
                <a:srgbClr val="00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Rounded M+ Bold"/>
              <a:sym typeface="Rounded M+ Bold"/>
            </a:endParaRPr>
          </a:p>
          <a:p>
            <a:pPr>
              <a:lnSpc>
                <a:spcPts val="1260"/>
              </a:lnSpc>
            </a:pP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○</a:t>
            </a:r>
            <a:r>
              <a:rPr lang="en-US" sz="1000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班別行動で「何を経験したいか</a:t>
            </a: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？」「</a:t>
            </a:r>
            <a:r>
              <a:rPr lang="en-US" sz="1000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どんな学びを得たいか</a:t>
            </a: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？」</a:t>
            </a:r>
            <a:r>
              <a:rPr lang="en-US" sz="1000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を</a:t>
            </a:r>
            <a:endParaRPr lang="en-US" sz="1000" dirty="0">
              <a:solidFill>
                <a:srgbClr val="00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Rounded M+ Bold"/>
              <a:sym typeface="Rounded M+ Bold"/>
            </a:endParaRPr>
          </a:p>
          <a:p>
            <a:pPr>
              <a:lnSpc>
                <a:spcPts val="1260"/>
              </a:lnSpc>
            </a:pPr>
            <a:r>
              <a:rPr lang="ja-JP" altLang="en-US" sz="100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　</a:t>
            </a:r>
            <a:r>
              <a:rPr lang="en-US" sz="1000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話し合いテーマを決めよう</a:t>
            </a: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！</a:t>
            </a:r>
          </a:p>
          <a:p>
            <a:pPr>
              <a:lnSpc>
                <a:spcPts val="126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※</a:t>
            </a:r>
            <a:r>
              <a:rPr lang="en-US" sz="1000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テーマを明確にすることで、訪れる場所の方向性が決まります</a:t>
            </a:r>
            <a:r>
              <a:rPr lang="en-US" sz="1000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！</a:t>
            </a: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51F1B983-037C-1896-BC75-C703B47F2D2F}"/>
              </a:ext>
            </a:extLst>
          </p:cNvPr>
          <p:cNvSpPr txBox="1"/>
          <p:nvPr/>
        </p:nvSpPr>
        <p:spPr>
          <a:xfrm>
            <a:off x="4513321" y="2527300"/>
            <a:ext cx="1813716" cy="51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＼</a:t>
            </a:r>
            <a:r>
              <a:rPr lang="en-US" sz="1000" b="1" dirty="0" err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モデルプランはこちらから</a:t>
            </a:r>
            <a:r>
              <a:rPr lang="en-US" sz="10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／</a:t>
            </a:r>
          </a:p>
          <a:p>
            <a:pPr algn="ctr">
              <a:lnSpc>
                <a:spcPts val="1400"/>
              </a:lnSpc>
            </a:pPr>
            <a:r>
              <a:rPr lang="en-US" sz="1000" u="sng" dirty="0">
                <a:solidFill>
                  <a:srgbClr val="0070C0"/>
                </a:solidFill>
                <a:latin typeface="+mj-lt"/>
                <a:ea typeface="Rounded M+ Bold"/>
                <a:cs typeface="Rounded M+ Bold"/>
                <a:sym typeface="Rounded M+ Bold"/>
              </a:rPr>
              <a:t>https://</a:t>
            </a:r>
            <a:r>
              <a:rPr lang="en-US" sz="1000" u="sng" dirty="0" err="1">
                <a:solidFill>
                  <a:srgbClr val="0070C0"/>
                </a:solidFill>
                <a:latin typeface="+mj-lt"/>
                <a:ea typeface="Rounded M+ Bold"/>
                <a:cs typeface="Rounded M+ Bold"/>
                <a:sym typeface="Rounded M+ Bold"/>
              </a:rPr>
              <a:t>x.gd</a:t>
            </a:r>
            <a:r>
              <a:rPr lang="en-US" sz="1000" u="sng" dirty="0">
                <a:solidFill>
                  <a:srgbClr val="0070C0"/>
                </a:solidFill>
                <a:latin typeface="+mj-lt"/>
                <a:ea typeface="Rounded M+ Bold"/>
                <a:cs typeface="Rounded M+ Bold"/>
                <a:sym typeface="Rounded M+ Bold"/>
              </a:rPr>
              <a:t>/B26nU</a:t>
            </a:r>
          </a:p>
          <a:p>
            <a:pPr algn="l">
              <a:lnSpc>
                <a:spcPts val="1260"/>
              </a:lnSpc>
              <a:spcBef>
                <a:spcPct val="0"/>
              </a:spcBef>
            </a:pPr>
            <a:endParaRPr lang="en-US" sz="1000" b="1" dirty="0">
              <a:solidFill>
                <a:srgbClr val="000000"/>
              </a:solidFill>
              <a:latin typeface="Rounded M+ Bold"/>
              <a:ea typeface="Rounded M+ Bold"/>
              <a:cs typeface="Rounded M+ Bold"/>
              <a:sym typeface="Rounded M+ Bold"/>
            </a:endParaRPr>
          </a:p>
        </p:txBody>
      </p:sp>
      <p:sp>
        <p:nvSpPr>
          <p:cNvPr id="60" name="TextBox 34">
            <a:extLst>
              <a:ext uri="{FF2B5EF4-FFF2-40B4-BE49-F238E27FC236}">
                <a16:creationId xmlns:a16="http://schemas.microsoft.com/office/drawing/2014/main" id="{749FF477-2382-B50B-345E-26A9D2EBCDFB}"/>
              </a:ext>
            </a:extLst>
          </p:cNvPr>
          <p:cNvSpPr txBox="1"/>
          <p:nvPr/>
        </p:nvSpPr>
        <p:spPr>
          <a:xfrm>
            <a:off x="2555906" y="9461500"/>
            <a:ext cx="384144" cy="152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1位</a:t>
            </a:r>
          </a:p>
        </p:txBody>
      </p:sp>
      <p:sp>
        <p:nvSpPr>
          <p:cNvPr id="61" name="TextBox 35">
            <a:extLst>
              <a:ext uri="{FF2B5EF4-FFF2-40B4-BE49-F238E27FC236}">
                <a16:creationId xmlns:a16="http://schemas.microsoft.com/office/drawing/2014/main" id="{38AC4625-A289-6AAB-AE91-3836641CA4AB}"/>
              </a:ext>
            </a:extLst>
          </p:cNvPr>
          <p:cNvSpPr txBox="1"/>
          <p:nvPr/>
        </p:nvSpPr>
        <p:spPr>
          <a:xfrm>
            <a:off x="2555906" y="9804400"/>
            <a:ext cx="384144" cy="152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2位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F55795D5-9517-9D6C-A95B-97CDAE7F7D13}"/>
              </a:ext>
            </a:extLst>
          </p:cNvPr>
          <p:cNvSpPr txBox="1"/>
          <p:nvPr/>
        </p:nvSpPr>
        <p:spPr>
          <a:xfrm>
            <a:off x="2555906" y="10147300"/>
            <a:ext cx="384144" cy="152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3位</a:t>
            </a:r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9FED580D-6513-B69A-ADDE-F67DA11FA67A}"/>
              </a:ext>
            </a:extLst>
          </p:cNvPr>
          <p:cNvSpPr txBox="1"/>
          <p:nvPr/>
        </p:nvSpPr>
        <p:spPr>
          <a:xfrm>
            <a:off x="5204758" y="9987269"/>
            <a:ext cx="1813716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err="1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rPr>
              <a:t>コース記入例</a:t>
            </a:r>
            <a:endParaRPr lang="en-US" sz="1400" b="1" dirty="0">
              <a:solidFill>
                <a:srgbClr val="000000"/>
              </a:solidFill>
              <a:latin typeface="Hiragino Maru Gothic Pro W4" panose="020F0400000000000000" pitchFamily="34" charset="-128"/>
              <a:ea typeface="Hiragino Maru Gothic Pro W4" panose="020F0400000000000000" pitchFamily="34" charset="-128"/>
              <a:cs typeface="Rounded M+ Bold"/>
              <a:sym typeface="Rounded M+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2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グループ化 356">
            <a:extLst>
              <a:ext uri="{FF2B5EF4-FFF2-40B4-BE49-F238E27FC236}">
                <a16:creationId xmlns:a16="http://schemas.microsoft.com/office/drawing/2014/main" id="{8B7E4B45-29C1-8B29-5651-12C8AC2772E8}"/>
              </a:ext>
            </a:extLst>
          </p:cNvPr>
          <p:cNvGrpSpPr/>
          <p:nvPr/>
        </p:nvGrpSpPr>
        <p:grpSpPr>
          <a:xfrm>
            <a:off x="94519" y="121714"/>
            <a:ext cx="7367461" cy="11060775"/>
            <a:chOff x="94519" y="121714"/>
            <a:chExt cx="7367461" cy="11060775"/>
          </a:xfrm>
        </p:grpSpPr>
        <p:grpSp>
          <p:nvGrpSpPr>
            <p:cNvPr id="2" name="Group 2"/>
            <p:cNvGrpSpPr/>
            <p:nvPr/>
          </p:nvGrpSpPr>
          <p:grpSpPr>
            <a:xfrm>
              <a:off x="94519" y="121714"/>
              <a:ext cx="7367461" cy="10571686"/>
              <a:chOff x="0" y="-43619"/>
              <a:chExt cx="2640332" cy="378865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-43619"/>
                <a:ext cx="2640332" cy="3745034"/>
              </a:xfrm>
              <a:custGeom>
                <a:avLst/>
                <a:gdLst/>
                <a:ahLst/>
                <a:cxnLst/>
                <a:rect l="l" t="t" r="r" b="b"/>
                <a:pathLst>
                  <a:path w="2640332" h="3745034">
                    <a:moveTo>
                      <a:pt x="38881" y="0"/>
                    </a:moveTo>
                    <a:lnTo>
                      <a:pt x="2601451" y="0"/>
                    </a:lnTo>
                    <a:cubicBezTo>
                      <a:pt x="2611763" y="0"/>
                      <a:pt x="2621653" y="4096"/>
                      <a:pt x="2628944" y="11388"/>
                    </a:cubicBezTo>
                    <a:cubicBezTo>
                      <a:pt x="2636236" y="18679"/>
                      <a:pt x="2640332" y="28569"/>
                      <a:pt x="2640332" y="38881"/>
                    </a:cubicBezTo>
                    <a:lnTo>
                      <a:pt x="2640332" y="3706154"/>
                    </a:lnTo>
                    <a:cubicBezTo>
                      <a:pt x="2640332" y="3716465"/>
                      <a:pt x="2636236" y="3726355"/>
                      <a:pt x="2628944" y="3733647"/>
                    </a:cubicBezTo>
                    <a:cubicBezTo>
                      <a:pt x="2621653" y="3740938"/>
                      <a:pt x="2611763" y="3745034"/>
                      <a:pt x="2601451" y="3745034"/>
                    </a:cubicBezTo>
                    <a:lnTo>
                      <a:pt x="38881" y="3745034"/>
                    </a:lnTo>
                    <a:cubicBezTo>
                      <a:pt x="28569" y="3745034"/>
                      <a:pt x="18679" y="3740938"/>
                      <a:pt x="11388" y="3733647"/>
                    </a:cubicBezTo>
                    <a:cubicBezTo>
                      <a:pt x="4096" y="3726355"/>
                      <a:pt x="0" y="3716465"/>
                      <a:pt x="0" y="3706154"/>
                    </a:cubicBezTo>
                    <a:lnTo>
                      <a:pt x="0" y="38881"/>
                    </a:lnTo>
                    <a:cubicBezTo>
                      <a:pt x="0" y="28569"/>
                      <a:pt x="4096" y="18679"/>
                      <a:pt x="11388" y="11388"/>
                    </a:cubicBezTo>
                    <a:cubicBezTo>
                      <a:pt x="18679" y="4096"/>
                      <a:pt x="28569" y="0"/>
                      <a:pt x="3888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2640332" cy="3783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355481" y="8704854"/>
              <a:ext cx="3399385" cy="1628957"/>
              <a:chOff x="-90222" y="-38100"/>
              <a:chExt cx="1336429" cy="33520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90222" y="892496"/>
                <a:ext cx="1336429" cy="2421460"/>
              </a:xfrm>
              <a:custGeom>
                <a:avLst/>
                <a:gdLst/>
                <a:ahLst/>
                <a:cxnLst/>
                <a:rect l="l" t="t" r="r" b="b"/>
                <a:pathLst>
                  <a:path w="1246206" h="3312928">
                    <a:moveTo>
                      <a:pt x="82376" y="0"/>
                    </a:moveTo>
                    <a:lnTo>
                      <a:pt x="1163830" y="0"/>
                    </a:lnTo>
                    <a:cubicBezTo>
                      <a:pt x="1209325" y="0"/>
                      <a:pt x="1246206" y="36881"/>
                      <a:pt x="1246206" y="82376"/>
                    </a:cubicBezTo>
                    <a:lnTo>
                      <a:pt x="1246206" y="3230552"/>
                    </a:lnTo>
                    <a:cubicBezTo>
                      <a:pt x="1246206" y="3276047"/>
                      <a:pt x="1209325" y="3312928"/>
                      <a:pt x="1163830" y="3312928"/>
                    </a:cubicBezTo>
                    <a:lnTo>
                      <a:pt x="82376" y="3312928"/>
                    </a:lnTo>
                    <a:cubicBezTo>
                      <a:pt x="36881" y="3312928"/>
                      <a:pt x="0" y="3276047"/>
                      <a:pt x="0" y="3230552"/>
                    </a:cubicBezTo>
                    <a:lnTo>
                      <a:pt x="0" y="82376"/>
                    </a:lnTo>
                    <a:cubicBezTo>
                      <a:pt x="0" y="36881"/>
                      <a:pt x="36881" y="0"/>
                      <a:pt x="8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1246206" cy="3351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3788095" y="1831934"/>
              <a:ext cx="3477357" cy="9350555"/>
              <a:chOff x="0" y="-38100"/>
              <a:chExt cx="1246206" cy="335102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21357" y="1"/>
                <a:ext cx="1124848" cy="3029547"/>
              </a:xfrm>
              <a:custGeom>
                <a:avLst/>
                <a:gdLst/>
                <a:ahLst/>
                <a:cxnLst/>
                <a:rect l="l" t="t" r="r" b="b"/>
                <a:pathLst>
                  <a:path w="1246206" h="3312928">
                    <a:moveTo>
                      <a:pt x="82376" y="0"/>
                    </a:moveTo>
                    <a:lnTo>
                      <a:pt x="1163830" y="0"/>
                    </a:lnTo>
                    <a:cubicBezTo>
                      <a:pt x="1209325" y="0"/>
                      <a:pt x="1246206" y="36881"/>
                      <a:pt x="1246206" y="82376"/>
                    </a:cubicBezTo>
                    <a:lnTo>
                      <a:pt x="1246206" y="3230552"/>
                    </a:lnTo>
                    <a:cubicBezTo>
                      <a:pt x="1246206" y="3276047"/>
                      <a:pt x="1209325" y="3312928"/>
                      <a:pt x="1163830" y="3312928"/>
                    </a:cubicBezTo>
                    <a:lnTo>
                      <a:pt x="82376" y="3312928"/>
                    </a:lnTo>
                    <a:cubicBezTo>
                      <a:pt x="36881" y="3312928"/>
                      <a:pt x="0" y="3276047"/>
                      <a:pt x="0" y="3230552"/>
                    </a:cubicBezTo>
                    <a:lnTo>
                      <a:pt x="0" y="82376"/>
                    </a:lnTo>
                    <a:cubicBezTo>
                      <a:pt x="0" y="36881"/>
                      <a:pt x="36881" y="0"/>
                      <a:pt x="8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1246206" cy="33510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380697" y="2001168"/>
              <a:ext cx="2580394" cy="353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エスコート記入欄</a:t>
              </a:r>
              <a:endParaRPr lang="en-US" sz="21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06970" y="1992154"/>
              <a:ext cx="2400301" cy="35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コース（生徒作成</a:t>
              </a:r>
              <a:r>
                <a:rPr lang="en-US" sz="21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）</a:t>
              </a:r>
            </a:p>
          </p:txBody>
        </p:sp>
        <p:sp>
          <p:nvSpPr>
            <p:cNvPr id="17" name="AutoShape 17"/>
            <p:cNvSpPr/>
            <p:nvPr/>
          </p:nvSpPr>
          <p:spPr>
            <a:xfrm flipV="1">
              <a:off x="389908" y="2374900"/>
              <a:ext cx="3394980" cy="13174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diamond" w="lg" len="lg"/>
              <a:tailEnd type="diamond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06122" y="9075507"/>
              <a:ext cx="2766848" cy="1699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--------</a:t>
              </a:r>
              <a:r>
                <a:rPr lang="en-US" sz="10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大学生へ向けてのメッセージ</a:t>
              </a:r>
              <a:r>
                <a:rPr lang="en-US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--------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08076" y="2487221"/>
              <a:ext cx="3048741" cy="537024"/>
              <a:chOff x="-15492" y="-38100"/>
              <a:chExt cx="1651466" cy="29089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15492" y="-9726"/>
                <a:ext cx="1651466" cy="233655"/>
              </a:xfrm>
              <a:custGeom>
                <a:avLst/>
                <a:gdLst/>
                <a:ahLst/>
                <a:cxnLst/>
                <a:rect l="l" t="t" r="r" b="b"/>
                <a:pathLst>
                  <a:path w="1406334" h="252799">
                    <a:moveTo>
                      <a:pt x="0" y="0"/>
                    </a:moveTo>
                    <a:lnTo>
                      <a:pt x="1406334" y="0"/>
                    </a:lnTo>
                    <a:lnTo>
                      <a:pt x="1406334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406334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17301" y="2504328"/>
              <a:ext cx="554324" cy="516535"/>
              <a:chOff x="-70832" y="2156"/>
              <a:chExt cx="807432" cy="752389"/>
            </a:xfrm>
          </p:grpSpPr>
          <p:sp>
            <p:nvSpPr>
              <p:cNvPr id="23" name="Freeform 23"/>
              <p:cNvSpPr>
                <a:spLocks noChangeAspect="1"/>
              </p:cNvSpPr>
              <p:nvPr/>
            </p:nvSpPr>
            <p:spPr>
              <a:xfrm>
                <a:off x="-70832" y="2156"/>
                <a:ext cx="752389" cy="75238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491617" y="2737956"/>
              <a:ext cx="182324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96943" y="3840159"/>
              <a:ext cx="1656636" cy="537024"/>
            </a:xfrm>
            <a:prstGeom prst="rect">
              <a:avLst/>
            </a:prstGeom>
          </p:spPr>
          <p:txBody>
            <a:bodyPr lIns="33609" tIns="33609" rIns="33609" bIns="33609" rtlCol="0" anchor="ctr"/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685561" y="3473609"/>
              <a:ext cx="1572306" cy="670229"/>
              <a:chOff x="-38899" y="-110256"/>
              <a:chExt cx="851699" cy="36305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-38899" y="-110256"/>
                <a:ext cx="812800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853085" y="3475591"/>
              <a:ext cx="1895424" cy="668247"/>
              <a:chOff x="0" y="-109182"/>
              <a:chExt cx="1026728" cy="36198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30363" y="-109182"/>
                <a:ext cx="996365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823112" y="3494928"/>
              <a:ext cx="486815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どこで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926580" y="3498954"/>
              <a:ext cx="518952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何をする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323303" y="3460089"/>
              <a:ext cx="562973" cy="677096"/>
              <a:chOff x="-83430" y="-249663"/>
              <a:chExt cx="820030" cy="986263"/>
            </a:xfrm>
          </p:grpSpPr>
          <p:sp>
            <p:nvSpPr>
              <p:cNvPr id="39" name="Freeform 39"/>
              <p:cNvSpPr>
                <a:spLocks noChangeAspect="1"/>
              </p:cNvSpPr>
              <p:nvPr/>
            </p:nvSpPr>
            <p:spPr>
              <a:xfrm>
                <a:off x="-83430" y="-249663"/>
                <a:ext cx="755911" cy="755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 flipV="1">
              <a:off x="506634" y="3499956"/>
              <a:ext cx="152290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85205" y="3802785"/>
              <a:ext cx="595148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93049" y="3665757"/>
              <a:ext cx="379461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から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 rot="5400000">
              <a:off x="376060" y="3013650"/>
              <a:ext cx="545255" cy="577610"/>
              <a:chOff x="3" y="-38100"/>
              <a:chExt cx="736597" cy="78030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720326" y="3237862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825016" y="2991452"/>
              <a:ext cx="1876403" cy="405427"/>
              <a:chOff x="-89246" y="-62241"/>
              <a:chExt cx="693404" cy="149821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335729" y="3076660"/>
              <a:ext cx="1411455" cy="376794"/>
              <a:chOff x="0" y="-78414"/>
              <a:chExt cx="843576" cy="22519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2762665" y="3161374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167" name="Group 167"/>
            <p:cNvGrpSpPr/>
            <p:nvPr/>
          </p:nvGrpSpPr>
          <p:grpSpPr>
            <a:xfrm>
              <a:off x="646770" y="8505295"/>
              <a:ext cx="3096866" cy="466688"/>
              <a:chOff x="0" y="0"/>
              <a:chExt cx="1406334" cy="252799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406334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1406334" h="252799">
                    <a:moveTo>
                      <a:pt x="0" y="0"/>
                    </a:moveTo>
                    <a:lnTo>
                      <a:pt x="1406334" y="0"/>
                    </a:lnTo>
                    <a:lnTo>
                      <a:pt x="1406334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TextBox 169"/>
              <p:cNvSpPr txBox="1"/>
              <p:nvPr/>
            </p:nvSpPr>
            <p:spPr>
              <a:xfrm>
                <a:off x="0" y="-38100"/>
                <a:ext cx="1406334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170" name="TextBox 170"/>
            <p:cNvSpPr txBox="1"/>
            <p:nvPr/>
          </p:nvSpPr>
          <p:spPr>
            <a:xfrm>
              <a:off x="831634" y="8520018"/>
              <a:ext cx="396473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到着場所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309607" y="2509356"/>
              <a:ext cx="546344" cy="225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出発</a:t>
              </a:r>
              <a:endParaRPr lang="en-US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時間</a:t>
              </a:r>
              <a:endParaRPr lang="en-US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180" name="TextBox 180"/>
            <p:cNvSpPr txBox="1"/>
            <p:nvPr/>
          </p:nvSpPr>
          <p:spPr>
            <a:xfrm>
              <a:off x="391992" y="3118323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3506567" y="3487687"/>
              <a:ext cx="218502" cy="85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endParaRPr lang="en-US" sz="502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06122" y="3840665"/>
              <a:ext cx="3048741" cy="906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滞在時間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費用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  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／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予約</a:t>
              </a:r>
              <a:r>
                <a:rPr lang="ja-JP" altLang="en-US" sz="600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要</a:t>
              </a:r>
              <a:r>
                <a:rPr lang="en-US" altLang="ja-JP" sz="6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・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不要</a:t>
              </a:r>
              <a:endParaRPr lang="en-US" altLang="ja-JP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03" name="AutoShape 203"/>
            <p:cNvSpPr/>
            <p:nvPr/>
          </p:nvSpPr>
          <p:spPr>
            <a:xfrm flipH="1" flipV="1">
              <a:off x="4315801" y="2388548"/>
              <a:ext cx="2710186" cy="9765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diamond" w="lg" len="lg"/>
              <a:tailEnd type="diamond" w="lg" len="lg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" name="TextBox 204"/>
            <p:cNvSpPr txBox="1"/>
            <p:nvPr/>
          </p:nvSpPr>
          <p:spPr>
            <a:xfrm>
              <a:off x="349250" y="216646"/>
              <a:ext cx="5867400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100" b="1" u="sng" dirty="0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５.</a:t>
              </a:r>
              <a:r>
                <a:rPr lang="ja-JP" altLang="en-US" sz="1100" b="1" u="sng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　コース作成時のポイント</a:t>
              </a:r>
              <a:r>
                <a:rPr lang="en-US" sz="1100" b="1" u="sng" dirty="0" err="1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を踏まえて、実際にコースを作成してみよう</a:t>
              </a:r>
              <a:r>
                <a:rPr lang="en-US" sz="1100" b="1" u="sng" dirty="0">
                  <a:solidFill>
                    <a:schemeClr val="accent5">
                      <a:lumMod val="75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！</a:t>
              </a:r>
            </a:p>
            <a:p>
              <a:pPr algn="l">
                <a:lnSpc>
                  <a:spcPts val="1260"/>
                </a:lnSpc>
                <a:spcBef>
                  <a:spcPct val="0"/>
                </a:spcBef>
              </a:pPr>
              <a:endParaRPr lang="en-US" sz="1100" b="1" dirty="0">
                <a:solidFill>
                  <a:srgbClr val="000000"/>
                </a:solidFill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Rounded M+ Bold"/>
                <a:sym typeface="Rounded M+ Bold"/>
              </a:endParaRPr>
            </a:p>
          </p:txBody>
        </p:sp>
        <p:sp>
          <p:nvSpPr>
            <p:cNvPr id="205" name="TextBox 205"/>
            <p:cNvSpPr txBox="1"/>
            <p:nvPr/>
          </p:nvSpPr>
          <p:spPr>
            <a:xfrm>
              <a:off x="3622423" y="10391762"/>
              <a:ext cx="311654" cy="169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-2-</a:t>
              </a:r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4350201" y="9075507"/>
              <a:ext cx="2591119" cy="1699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altLang="ja-JP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</a:t>
              </a:r>
              <a:r>
                <a:rPr lang="en-US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--------</a:t>
              </a:r>
              <a:r>
                <a:rPr lang="en-US" sz="10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大学生から一言</a:t>
              </a:r>
              <a:r>
                <a:rPr lang="en-US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--------</a:t>
              </a:r>
              <a:r>
                <a:rPr lang="en-US" altLang="ja-JP" sz="10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----</a:t>
              </a:r>
              <a:endParaRPr lang="en-US" sz="10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08" name="TextBox 17">
              <a:extLst>
                <a:ext uri="{FF2B5EF4-FFF2-40B4-BE49-F238E27FC236}">
                  <a16:creationId xmlns:a16="http://schemas.microsoft.com/office/drawing/2014/main" id="{DBC2BC46-8445-13D7-254C-24B9B94DF766}"/>
                </a:ext>
              </a:extLst>
            </p:cNvPr>
            <p:cNvSpPr txBox="1"/>
            <p:nvPr/>
          </p:nvSpPr>
          <p:spPr>
            <a:xfrm>
              <a:off x="349250" y="469900"/>
              <a:ext cx="6934199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①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移動手段は公共交通機関か徒歩で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、□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にチェックをお願いします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　※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交通機関は当日、変更する場合があります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</a:t>
              </a:r>
            </a:p>
            <a:p>
              <a:pPr algn="l">
                <a:spcAft>
                  <a:spcPts val="600"/>
                </a:spcAft>
              </a:pP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②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混雑や万が一のトラブルに備えて、余裕を持った行程を心がけましょう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</a:t>
              </a:r>
            </a:p>
            <a:p>
              <a:pPr algn="l">
                <a:spcAft>
                  <a:spcPts val="600"/>
                </a:spcAft>
              </a:pP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③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訪問場所の営業時間を必ず調べましょう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　※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朝はお店が空いていないので、神社や公園・街並み散策となります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</a:t>
              </a:r>
            </a:p>
            <a:p>
              <a:pPr algn="l">
                <a:spcAft>
                  <a:spcPts val="600"/>
                </a:spcAft>
              </a:pP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④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事前の予約や、チケット購入が必要な場合は、予約欄の「要」に○をつけてください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。 　</a:t>
              </a:r>
            </a:p>
            <a:p>
              <a:pPr algn="l">
                <a:spcAft>
                  <a:spcPts val="600"/>
                </a:spcAft>
              </a:pPr>
              <a:r>
                <a:rPr lang="en-US" sz="900" b="1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※</a:t>
              </a:r>
              <a:r>
                <a:rPr lang="en-US" altLang="ja-JP" sz="900" b="1" dirty="0" err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渋谷スカイ、チームラボ、三鷹の森ジブリ美術館</a:t>
              </a:r>
              <a:r>
                <a:rPr lang="ja-JP" altLang="en-US" sz="900" b="1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についてはエスコートが</a:t>
              </a:r>
              <a:r>
                <a:rPr lang="en-US" sz="900" b="1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予約します。その他の施設は大学生1人分を含めてご自身で予約をお願いいたします。</a:t>
              </a:r>
            </a:p>
            <a:p>
              <a:pPr algn="l">
                <a:spcBef>
                  <a:spcPct val="0"/>
                </a:spcBef>
                <a:spcAft>
                  <a:spcPts val="600"/>
                </a:spcAft>
              </a:pP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Hiragino Maru Gothic Pro W4" panose="020F0400000000000000" pitchFamily="34" charset="-128"/>
                  <a:ea typeface="Hiragino Maru Gothic Pro W4" panose="020F0400000000000000" pitchFamily="34" charset="-128"/>
                  <a:cs typeface="Rounded M+ Bold"/>
                  <a:sym typeface="Rounded M+ Bold"/>
                </a:rPr>
                <a:t>⑤枠が足りない場合は新たにコピーし2枚使用してください。</a:t>
              </a:r>
            </a:p>
          </p:txBody>
        </p:sp>
        <p:grpSp>
          <p:nvGrpSpPr>
            <p:cNvPr id="209" name="Group 14">
              <a:extLst>
                <a:ext uri="{FF2B5EF4-FFF2-40B4-BE49-F238E27FC236}">
                  <a16:creationId xmlns:a16="http://schemas.microsoft.com/office/drawing/2014/main" id="{C33E5BAA-3340-3A4B-FDCE-20529ABD6530}"/>
                </a:ext>
              </a:extLst>
            </p:cNvPr>
            <p:cNvGrpSpPr/>
            <p:nvPr/>
          </p:nvGrpSpPr>
          <p:grpSpPr>
            <a:xfrm>
              <a:off x="273051" y="310355"/>
              <a:ext cx="7086599" cy="2115974"/>
              <a:chOff x="0" y="-38100"/>
              <a:chExt cx="2539677" cy="758317"/>
            </a:xfrm>
          </p:grpSpPr>
          <p:sp>
            <p:nvSpPr>
              <p:cNvPr id="210" name="Freeform 15">
                <a:extLst>
                  <a:ext uri="{FF2B5EF4-FFF2-40B4-BE49-F238E27FC236}">
                    <a16:creationId xmlns:a16="http://schemas.microsoft.com/office/drawing/2014/main" id="{A94EF23E-7294-B0CB-FA32-2A9A020217B3}"/>
                  </a:ext>
                </a:extLst>
              </p:cNvPr>
              <p:cNvSpPr/>
              <p:nvPr/>
            </p:nvSpPr>
            <p:spPr>
              <a:xfrm>
                <a:off x="0" y="7662"/>
                <a:ext cx="2539677" cy="518492"/>
              </a:xfrm>
              <a:custGeom>
                <a:avLst/>
                <a:gdLst/>
                <a:ahLst/>
                <a:cxnLst/>
                <a:rect l="l" t="t" r="r" b="b"/>
                <a:pathLst>
                  <a:path w="1187266" h="720217">
                    <a:moveTo>
                      <a:pt x="60760" y="0"/>
                    </a:moveTo>
                    <a:lnTo>
                      <a:pt x="1126506" y="0"/>
                    </a:lnTo>
                    <a:cubicBezTo>
                      <a:pt x="1160063" y="0"/>
                      <a:pt x="1187266" y="27203"/>
                      <a:pt x="1187266" y="60760"/>
                    </a:cubicBezTo>
                    <a:lnTo>
                      <a:pt x="1187266" y="659457"/>
                    </a:lnTo>
                    <a:cubicBezTo>
                      <a:pt x="1187266" y="693014"/>
                      <a:pt x="1160063" y="720217"/>
                      <a:pt x="1126506" y="720217"/>
                    </a:cubicBezTo>
                    <a:lnTo>
                      <a:pt x="60760" y="720217"/>
                    </a:lnTo>
                    <a:cubicBezTo>
                      <a:pt x="27203" y="720217"/>
                      <a:pt x="0" y="693014"/>
                      <a:pt x="0" y="659457"/>
                    </a:cubicBezTo>
                    <a:lnTo>
                      <a:pt x="0" y="60760"/>
                    </a:lnTo>
                    <a:cubicBezTo>
                      <a:pt x="0" y="27203"/>
                      <a:pt x="27203" y="0"/>
                      <a:pt x="60760" y="0"/>
                    </a:cubicBezTo>
                    <a:close/>
                  </a:path>
                </a:pathLst>
              </a:custGeom>
              <a:solidFill>
                <a:srgbClr val="FA7F33">
                  <a:alpha val="8000"/>
                </a:srgbClr>
              </a:solidFill>
            </p:spPr>
            <p:txBody>
              <a:bodyPr/>
              <a:lstStyle/>
              <a:p>
                <a:endParaRPr lang="ja-JP" altLang="en-US"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  <p:sp>
            <p:nvSpPr>
              <p:cNvPr id="211" name="TextBox 16">
                <a:extLst>
                  <a:ext uri="{FF2B5EF4-FFF2-40B4-BE49-F238E27FC236}">
                    <a16:creationId xmlns:a16="http://schemas.microsoft.com/office/drawing/2014/main" id="{EE32104C-E9BF-39DA-9806-9F15D448F7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87266" cy="7583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endParaRPr>
                  <a:latin typeface="Hiragino Maru Gothic Pro W4" panose="020F0400000000000000" pitchFamily="34" charset="-128"/>
                  <a:ea typeface="Hiragino Maru Gothic Pro W4" panose="020F0400000000000000" pitchFamily="34" charset="-128"/>
                </a:endParaRPr>
              </a:p>
            </p:txBody>
          </p:sp>
        </p:grpSp>
        <p:grpSp>
          <p:nvGrpSpPr>
            <p:cNvPr id="214" name="Group 30">
              <a:extLst>
                <a:ext uri="{FF2B5EF4-FFF2-40B4-BE49-F238E27FC236}">
                  <a16:creationId xmlns:a16="http://schemas.microsoft.com/office/drawing/2014/main" id="{19082157-3144-6700-3A45-11FF5657A736}"/>
                </a:ext>
              </a:extLst>
            </p:cNvPr>
            <p:cNvGrpSpPr/>
            <p:nvPr/>
          </p:nvGrpSpPr>
          <p:grpSpPr>
            <a:xfrm>
              <a:off x="673406" y="4476999"/>
              <a:ext cx="1572306" cy="670229"/>
              <a:chOff x="-38899" y="-110256"/>
              <a:chExt cx="851699" cy="363055"/>
            </a:xfrm>
          </p:grpSpPr>
          <p:sp>
            <p:nvSpPr>
              <p:cNvPr id="215" name="Freeform 31">
                <a:extLst>
                  <a:ext uri="{FF2B5EF4-FFF2-40B4-BE49-F238E27FC236}">
                    <a16:creationId xmlns:a16="http://schemas.microsoft.com/office/drawing/2014/main" id="{C2E96BE0-B4D6-41C7-D169-10DD7D97A398}"/>
                  </a:ext>
                </a:extLst>
              </p:cNvPr>
              <p:cNvSpPr/>
              <p:nvPr/>
            </p:nvSpPr>
            <p:spPr>
              <a:xfrm>
                <a:off x="-38899" y="-110256"/>
                <a:ext cx="812800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TextBox 32">
                <a:extLst>
                  <a:ext uri="{FF2B5EF4-FFF2-40B4-BE49-F238E27FC236}">
                    <a16:creationId xmlns:a16="http://schemas.microsoft.com/office/drawing/2014/main" id="{108F78DE-C762-B7F7-8493-796BF8CA35A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17" name="Group 33">
              <a:extLst>
                <a:ext uri="{FF2B5EF4-FFF2-40B4-BE49-F238E27FC236}">
                  <a16:creationId xmlns:a16="http://schemas.microsoft.com/office/drawing/2014/main" id="{316ADD90-5F8B-941C-9331-E1E4773B4754}"/>
                </a:ext>
              </a:extLst>
            </p:cNvPr>
            <p:cNvGrpSpPr/>
            <p:nvPr/>
          </p:nvGrpSpPr>
          <p:grpSpPr>
            <a:xfrm>
              <a:off x="1840930" y="4478981"/>
              <a:ext cx="1895424" cy="668247"/>
              <a:chOff x="0" y="-109182"/>
              <a:chExt cx="1026728" cy="361981"/>
            </a:xfrm>
          </p:grpSpPr>
          <p:sp>
            <p:nvSpPr>
              <p:cNvPr id="218" name="Freeform 34">
                <a:extLst>
                  <a:ext uri="{FF2B5EF4-FFF2-40B4-BE49-F238E27FC236}">
                    <a16:creationId xmlns:a16="http://schemas.microsoft.com/office/drawing/2014/main" id="{E5A4AC8C-8685-FE2C-1316-F5AB070D760D}"/>
                  </a:ext>
                </a:extLst>
              </p:cNvPr>
              <p:cNvSpPr/>
              <p:nvPr/>
            </p:nvSpPr>
            <p:spPr>
              <a:xfrm>
                <a:off x="30363" y="-109182"/>
                <a:ext cx="996365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" name="TextBox 35">
                <a:extLst>
                  <a:ext uri="{FF2B5EF4-FFF2-40B4-BE49-F238E27FC236}">
                    <a16:creationId xmlns:a16="http://schemas.microsoft.com/office/drawing/2014/main" id="{D8526981-5D21-90EA-7614-51BE7693904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20" name="TextBox 36">
              <a:extLst>
                <a:ext uri="{FF2B5EF4-FFF2-40B4-BE49-F238E27FC236}">
                  <a16:creationId xmlns:a16="http://schemas.microsoft.com/office/drawing/2014/main" id="{8DB2F0EB-4170-384C-4A15-E011DE766472}"/>
                </a:ext>
              </a:extLst>
            </p:cNvPr>
            <p:cNvSpPr txBox="1"/>
            <p:nvPr/>
          </p:nvSpPr>
          <p:spPr>
            <a:xfrm>
              <a:off x="810957" y="4498318"/>
              <a:ext cx="486815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どこで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sp>
          <p:nvSpPr>
            <p:cNvPr id="221" name="TextBox 37">
              <a:extLst>
                <a:ext uri="{FF2B5EF4-FFF2-40B4-BE49-F238E27FC236}">
                  <a16:creationId xmlns:a16="http://schemas.microsoft.com/office/drawing/2014/main" id="{D16DD1C3-8714-611C-9D69-882FD4A3E58B}"/>
                </a:ext>
              </a:extLst>
            </p:cNvPr>
            <p:cNvSpPr txBox="1"/>
            <p:nvPr/>
          </p:nvSpPr>
          <p:spPr>
            <a:xfrm>
              <a:off x="1914425" y="4502344"/>
              <a:ext cx="518952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何をする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grpSp>
          <p:nvGrpSpPr>
            <p:cNvPr id="222" name="Group 38">
              <a:extLst>
                <a:ext uri="{FF2B5EF4-FFF2-40B4-BE49-F238E27FC236}">
                  <a16:creationId xmlns:a16="http://schemas.microsoft.com/office/drawing/2014/main" id="{C1B7E4F9-1134-1841-2B89-D444FC280374}"/>
                </a:ext>
              </a:extLst>
            </p:cNvPr>
            <p:cNvGrpSpPr/>
            <p:nvPr/>
          </p:nvGrpSpPr>
          <p:grpSpPr>
            <a:xfrm>
              <a:off x="311148" y="4463479"/>
              <a:ext cx="562973" cy="677096"/>
              <a:chOff x="-83430" y="-249663"/>
              <a:chExt cx="820030" cy="986263"/>
            </a:xfrm>
          </p:grpSpPr>
          <p:sp>
            <p:nvSpPr>
              <p:cNvPr id="223" name="Freeform 39">
                <a:extLst>
                  <a:ext uri="{FF2B5EF4-FFF2-40B4-BE49-F238E27FC236}">
                    <a16:creationId xmlns:a16="http://schemas.microsoft.com/office/drawing/2014/main" id="{8B5EAA65-66DB-D71F-E7D2-B32F93582D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3430" y="-249663"/>
                <a:ext cx="755911" cy="755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4" name="TextBox 40">
                <a:extLst>
                  <a:ext uri="{FF2B5EF4-FFF2-40B4-BE49-F238E27FC236}">
                    <a16:creationId xmlns:a16="http://schemas.microsoft.com/office/drawing/2014/main" id="{1319540B-9F8B-C600-690F-4B85F5D0AE9F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25" name="TextBox 41">
              <a:extLst>
                <a:ext uri="{FF2B5EF4-FFF2-40B4-BE49-F238E27FC236}">
                  <a16:creationId xmlns:a16="http://schemas.microsoft.com/office/drawing/2014/main" id="{100D10AD-5283-64B3-A4A1-055283F9D994}"/>
                </a:ext>
              </a:extLst>
            </p:cNvPr>
            <p:cNvSpPr txBox="1"/>
            <p:nvPr/>
          </p:nvSpPr>
          <p:spPr>
            <a:xfrm flipV="1">
              <a:off x="494479" y="4503346"/>
              <a:ext cx="152290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26" name="TextBox 42">
              <a:extLst>
                <a:ext uri="{FF2B5EF4-FFF2-40B4-BE49-F238E27FC236}">
                  <a16:creationId xmlns:a16="http://schemas.microsoft.com/office/drawing/2014/main" id="{CFC93082-2047-D874-C97C-1600EBECC5AA}"/>
                </a:ext>
              </a:extLst>
            </p:cNvPr>
            <p:cNvSpPr txBox="1"/>
            <p:nvPr/>
          </p:nvSpPr>
          <p:spPr>
            <a:xfrm>
              <a:off x="273050" y="4806175"/>
              <a:ext cx="595148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27" name="TextBox 43">
              <a:extLst>
                <a:ext uri="{FF2B5EF4-FFF2-40B4-BE49-F238E27FC236}">
                  <a16:creationId xmlns:a16="http://schemas.microsoft.com/office/drawing/2014/main" id="{579A2CE2-24A7-69A4-2B7D-2324C7EA41BD}"/>
                </a:ext>
              </a:extLst>
            </p:cNvPr>
            <p:cNvSpPr txBox="1"/>
            <p:nvPr/>
          </p:nvSpPr>
          <p:spPr>
            <a:xfrm>
              <a:off x="380894" y="4669147"/>
              <a:ext cx="379461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から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28" name="Group 44">
              <a:extLst>
                <a:ext uri="{FF2B5EF4-FFF2-40B4-BE49-F238E27FC236}">
                  <a16:creationId xmlns:a16="http://schemas.microsoft.com/office/drawing/2014/main" id="{589BBEE3-3CAC-418B-4517-1B17C2A9815D}"/>
                </a:ext>
              </a:extLst>
            </p:cNvPr>
            <p:cNvGrpSpPr/>
            <p:nvPr/>
          </p:nvGrpSpPr>
          <p:grpSpPr>
            <a:xfrm rot="5400000">
              <a:off x="363905" y="4017040"/>
              <a:ext cx="545255" cy="577610"/>
              <a:chOff x="3" y="-38100"/>
              <a:chExt cx="736597" cy="780305"/>
            </a:xfrm>
          </p:grpSpPr>
          <p:sp>
            <p:nvSpPr>
              <p:cNvPr id="229" name="Freeform 45">
                <a:extLst>
                  <a:ext uri="{FF2B5EF4-FFF2-40B4-BE49-F238E27FC236}">
                    <a16:creationId xmlns:a16="http://schemas.microsoft.com/office/drawing/2014/main" id="{465CB160-3023-9FE3-C2AC-B471190A096D}"/>
                  </a:ext>
                </a:extLst>
              </p:cNvPr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0" name="TextBox 46">
                <a:extLst>
                  <a:ext uri="{FF2B5EF4-FFF2-40B4-BE49-F238E27FC236}">
                    <a16:creationId xmlns:a16="http://schemas.microsoft.com/office/drawing/2014/main" id="{1FE3E632-AE14-BD08-E358-B3D30A1F7E3F}"/>
                  </a:ext>
                </a:extLst>
              </p:cNvPr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31" name="TextBox 47">
              <a:extLst>
                <a:ext uri="{FF2B5EF4-FFF2-40B4-BE49-F238E27FC236}">
                  <a16:creationId xmlns:a16="http://schemas.microsoft.com/office/drawing/2014/main" id="{813CA0DE-0043-9A20-FA45-E18CEC5B9951}"/>
                </a:ext>
              </a:extLst>
            </p:cNvPr>
            <p:cNvSpPr txBox="1"/>
            <p:nvPr/>
          </p:nvSpPr>
          <p:spPr>
            <a:xfrm>
              <a:off x="708171" y="4241252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32" name="Group 48">
              <a:extLst>
                <a:ext uri="{FF2B5EF4-FFF2-40B4-BE49-F238E27FC236}">
                  <a16:creationId xmlns:a16="http://schemas.microsoft.com/office/drawing/2014/main" id="{7FAA48EA-4D48-79BD-C3B4-6B6C2407FB95}"/>
                </a:ext>
              </a:extLst>
            </p:cNvPr>
            <p:cNvGrpSpPr/>
            <p:nvPr/>
          </p:nvGrpSpPr>
          <p:grpSpPr>
            <a:xfrm>
              <a:off x="812861" y="3994842"/>
              <a:ext cx="1876403" cy="405427"/>
              <a:chOff x="-89246" y="-62241"/>
              <a:chExt cx="693404" cy="149821"/>
            </a:xfrm>
          </p:grpSpPr>
          <p:sp>
            <p:nvSpPr>
              <p:cNvPr id="233" name="Freeform 49">
                <a:extLst>
                  <a:ext uri="{FF2B5EF4-FFF2-40B4-BE49-F238E27FC236}">
                    <a16:creationId xmlns:a16="http://schemas.microsoft.com/office/drawing/2014/main" id="{75E510EF-A8AC-5B6F-83FD-A842985D077F}"/>
                  </a:ext>
                </a:extLst>
              </p:cNvPr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4" name="TextBox 50">
                <a:extLst>
                  <a:ext uri="{FF2B5EF4-FFF2-40B4-BE49-F238E27FC236}">
                    <a16:creationId xmlns:a16="http://schemas.microsoft.com/office/drawing/2014/main" id="{555CF56C-587F-530D-7CCF-F2BE31B4F1A1}"/>
                  </a:ext>
                </a:extLst>
              </p:cNvPr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235" name="Group 51">
              <a:extLst>
                <a:ext uri="{FF2B5EF4-FFF2-40B4-BE49-F238E27FC236}">
                  <a16:creationId xmlns:a16="http://schemas.microsoft.com/office/drawing/2014/main" id="{E7A74B35-F4CC-67F6-6591-7CA174E23B2B}"/>
                </a:ext>
              </a:extLst>
            </p:cNvPr>
            <p:cNvGrpSpPr/>
            <p:nvPr/>
          </p:nvGrpSpPr>
          <p:grpSpPr>
            <a:xfrm>
              <a:off x="2323574" y="4080050"/>
              <a:ext cx="1411455" cy="376794"/>
              <a:chOff x="0" y="-78414"/>
              <a:chExt cx="843576" cy="225196"/>
            </a:xfrm>
          </p:grpSpPr>
          <p:sp>
            <p:nvSpPr>
              <p:cNvPr id="236" name="Freeform 52">
                <a:extLst>
                  <a:ext uri="{FF2B5EF4-FFF2-40B4-BE49-F238E27FC236}">
                    <a16:creationId xmlns:a16="http://schemas.microsoft.com/office/drawing/2014/main" id="{3DF43D31-0E90-ECEE-35D0-06A30EA86FFF}"/>
                  </a:ext>
                </a:extLst>
              </p:cNvPr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7" name="TextBox 53">
                <a:extLst>
                  <a:ext uri="{FF2B5EF4-FFF2-40B4-BE49-F238E27FC236}">
                    <a16:creationId xmlns:a16="http://schemas.microsoft.com/office/drawing/2014/main" id="{4F080E2D-3BE8-0A88-C31F-77601E2827A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38" name="TextBox 54">
              <a:extLst>
                <a:ext uri="{FF2B5EF4-FFF2-40B4-BE49-F238E27FC236}">
                  <a16:creationId xmlns:a16="http://schemas.microsoft.com/office/drawing/2014/main" id="{0428DA50-5FF2-E95B-8905-C5F144785A7B}"/>
                </a:ext>
              </a:extLst>
            </p:cNvPr>
            <p:cNvSpPr txBox="1"/>
            <p:nvPr/>
          </p:nvSpPr>
          <p:spPr>
            <a:xfrm>
              <a:off x="2750510" y="4164764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39" name="TextBox 180">
              <a:extLst>
                <a:ext uri="{FF2B5EF4-FFF2-40B4-BE49-F238E27FC236}">
                  <a16:creationId xmlns:a16="http://schemas.microsoft.com/office/drawing/2014/main" id="{52C004BC-BEE5-4DDB-3D3F-E9E6F27591BE}"/>
                </a:ext>
              </a:extLst>
            </p:cNvPr>
            <p:cNvSpPr txBox="1"/>
            <p:nvPr/>
          </p:nvSpPr>
          <p:spPr>
            <a:xfrm>
              <a:off x="379837" y="4121713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40" name="TextBox 198">
              <a:extLst>
                <a:ext uri="{FF2B5EF4-FFF2-40B4-BE49-F238E27FC236}">
                  <a16:creationId xmlns:a16="http://schemas.microsoft.com/office/drawing/2014/main" id="{2CAB72CB-9A7E-D1BF-1BF5-540271EA29E6}"/>
                </a:ext>
              </a:extLst>
            </p:cNvPr>
            <p:cNvSpPr txBox="1"/>
            <p:nvPr/>
          </p:nvSpPr>
          <p:spPr>
            <a:xfrm>
              <a:off x="3494412" y="4491077"/>
              <a:ext cx="218502" cy="85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endParaRPr lang="en-US" sz="502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41" name="TextBox 29">
              <a:extLst>
                <a:ext uri="{FF2B5EF4-FFF2-40B4-BE49-F238E27FC236}">
                  <a16:creationId xmlns:a16="http://schemas.microsoft.com/office/drawing/2014/main" id="{E32D11EE-1F3F-7159-BEFC-28B5C846D027}"/>
                </a:ext>
              </a:extLst>
            </p:cNvPr>
            <p:cNvSpPr txBox="1"/>
            <p:nvPr/>
          </p:nvSpPr>
          <p:spPr>
            <a:xfrm>
              <a:off x="693967" y="4844055"/>
              <a:ext cx="3048741" cy="906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滞在時間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費用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  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／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予約</a:t>
              </a:r>
              <a:r>
                <a:rPr lang="ja-JP" altLang="en-US" sz="600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要</a:t>
              </a:r>
              <a:r>
                <a:rPr lang="en-US" altLang="ja-JP" sz="6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・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不要</a:t>
              </a:r>
              <a:endParaRPr lang="en-US" altLang="ja-JP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42" name="Group 30">
              <a:extLst>
                <a:ext uri="{FF2B5EF4-FFF2-40B4-BE49-F238E27FC236}">
                  <a16:creationId xmlns:a16="http://schemas.microsoft.com/office/drawing/2014/main" id="{DC5E7A15-3F96-D889-4783-8B521D33005E}"/>
                </a:ext>
              </a:extLst>
            </p:cNvPr>
            <p:cNvGrpSpPr/>
            <p:nvPr/>
          </p:nvGrpSpPr>
          <p:grpSpPr>
            <a:xfrm>
              <a:off x="673406" y="5476985"/>
              <a:ext cx="1572306" cy="670229"/>
              <a:chOff x="-38899" y="-110256"/>
              <a:chExt cx="851699" cy="363055"/>
            </a:xfrm>
          </p:grpSpPr>
          <p:sp>
            <p:nvSpPr>
              <p:cNvPr id="243" name="Freeform 31">
                <a:extLst>
                  <a:ext uri="{FF2B5EF4-FFF2-40B4-BE49-F238E27FC236}">
                    <a16:creationId xmlns:a16="http://schemas.microsoft.com/office/drawing/2014/main" id="{DEB366FE-5834-56EF-4376-6B456067825F}"/>
                  </a:ext>
                </a:extLst>
              </p:cNvPr>
              <p:cNvSpPr/>
              <p:nvPr/>
            </p:nvSpPr>
            <p:spPr>
              <a:xfrm>
                <a:off x="-38899" y="-110256"/>
                <a:ext cx="812800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4" name="TextBox 32">
                <a:extLst>
                  <a:ext uri="{FF2B5EF4-FFF2-40B4-BE49-F238E27FC236}">
                    <a16:creationId xmlns:a16="http://schemas.microsoft.com/office/drawing/2014/main" id="{389CBCE6-52D3-0EDF-BA9F-ED521401368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45" name="Group 33">
              <a:extLst>
                <a:ext uri="{FF2B5EF4-FFF2-40B4-BE49-F238E27FC236}">
                  <a16:creationId xmlns:a16="http://schemas.microsoft.com/office/drawing/2014/main" id="{D4C087BA-3FE2-6518-1232-A48A453DBDAA}"/>
                </a:ext>
              </a:extLst>
            </p:cNvPr>
            <p:cNvGrpSpPr/>
            <p:nvPr/>
          </p:nvGrpSpPr>
          <p:grpSpPr>
            <a:xfrm>
              <a:off x="1840930" y="5478967"/>
              <a:ext cx="1895424" cy="668247"/>
              <a:chOff x="0" y="-109182"/>
              <a:chExt cx="1026728" cy="361981"/>
            </a:xfrm>
          </p:grpSpPr>
          <p:sp>
            <p:nvSpPr>
              <p:cNvPr id="246" name="Freeform 34">
                <a:extLst>
                  <a:ext uri="{FF2B5EF4-FFF2-40B4-BE49-F238E27FC236}">
                    <a16:creationId xmlns:a16="http://schemas.microsoft.com/office/drawing/2014/main" id="{B05179F9-BF9F-2C43-AAB7-0B3C936C9ABD}"/>
                  </a:ext>
                </a:extLst>
              </p:cNvPr>
              <p:cNvSpPr/>
              <p:nvPr/>
            </p:nvSpPr>
            <p:spPr>
              <a:xfrm>
                <a:off x="30363" y="-109182"/>
                <a:ext cx="996365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7" name="TextBox 35">
                <a:extLst>
                  <a:ext uri="{FF2B5EF4-FFF2-40B4-BE49-F238E27FC236}">
                    <a16:creationId xmlns:a16="http://schemas.microsoft.com/office/drawing/2014/main" id="{80A4C8CF-B756-1BC1-21A5-AE060FF2F6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48" name="TextBox 36">
              <a:extLst>
                <a:ext uri="{FF2B5EF4-FFF2-40B4-BE49-F238E27FC236}">
                  <a16:creationId xmlns:a16="http://schemas.microsoft.com/office/drawing/2014/main" id="{9FC4F071-C594-9BE1-69B1-EE3E22759E2F}"/>
                </a:ext>
              </a:extLst>
            </p:cNvPr>
            <p:cNvSpPr txBox="1"/>
            <p:nvPr/>
          </p:nvSpPr>
          <p:spPr>
            <a:xfrm>
              <a:off x="810957" y="5498304"/>
              <a:ext cx="486815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どこで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sp>
          <p:nvSpPr>
            <p:cNvPr id="249" name="TextBox 37">
              <a:extLst>
                <a:ext uri="{FF2B5EF4-FFF2-40B4-BE49-F238E27FC236}">
                  <a16:creationId xmlns:a16="http://schemas.microsoft.com/office/drawing/2014/main" id="{8577C53D-DDE8-2014-ABE4-5A83B2AE700A}"/>
                </a:ext>
              </a:extLst>
            </p:cNvPr>
            <p:cNvSpPr txBox="1"/>
            <p:nvPr/>
          </p:nvSpPr>
          <p:spPr>
            <a:xfrm>
              <a:off x="1914425" y="5502330"/>
              <a:ext cx="518952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何をする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grpSp>
          <p:nvGrpSpPr>
            <p:cNvPr id="250" name="Group 38">
              <a:extLst>
                <a:ext uri="{FF2B5EF4-FFF2-40B4-BE49-F238E27FC236}">
                  <a16:creationId xmlns:a16="http://schemas.microsoft.com/office/drawing/2014/main" id="{A2526385-ACBD-5663-6855-FEB14E047F76}"/>
                </a:ext>
              </a:extLst>
            </p:cNvPr>
            <p:cNvGrpSpPr/>
            <p:nvPr/>
          </p:nvGrpSpPr>
          <p:grpSpPr>
            <a:xfrm>
              <a:off x="311148" y="5463465"/>
              <a:ext cx="562973" cy="677096"/>
              <a:chOff x="-83430" y="-249663"/>
              <a:chExt cx="820030" cy="986263"/>
            </a:xfrm>
          </p:grpSpPr>
          <p:sp>
            <p:nvSpPr>
              <p:cNvPr id="251" name="Freeform 39">
                <a:extLst>
                  <a:ext uri="{FF2B5EF4-FFF2-40B4-BE49-F238E27FC236}">
                    <a16:creationId xmlns:a16="http://schemas.microsoft.com/office/drawing/2014/main" id="{5DB5EF58-5A22-342C-04A1-DC76C891D5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3430" y="-249663"/>
                <a:ext cx="755911" cy="755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2" name="TextBox 40">
                <a:extLst>
                  <a:ext uri="{FF2B5EF4-FFF2-40B4-BE49-F238E27FC236}">
                    <a16:creationId xmlns:a16="http://schemas.microsoft.com/office/drawing/2014/main" id="{5C3969C0-2E2D-EB95-E040-E8E342A3158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53" name="TextBox 41">
              <a:extLst>
                <a:ext uri="{FF2B5EF4-FFF2-40B4-BE49-F238E27FC236}">
                  <a16:creationId xmlns:a16="http://schemas.microsoft.com/office/drawing/2014/main" id="{69D8A5D6-BB38-D9E5-EB3E-374DB5D24E19}"/>
                </a:ext>
              </a:extLst>
            </p:cNvPr>
            <p:cNvSpPr txBox="1"/>
            <p:nvPr/>
          </p:nvSpPr>
          <p:spPr>
            <a:xfrm flipV="1">
              <a:off x="494479" y="5503332"/>
              <a:ext cx="152290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54" name="TextBox 42">
              <a:extLst>
                <a:ext uri="{FF2B5EF4-FFF2-40B4-BE49-F238E27FC236}">
                  <a16:creationId xmlns:a16="http://schemas.microsoft.com/office/drawing/2014/main" id="{C0E68A30-B564-B1DD-B607-76E5D7E63CE0}"/>
                </a:ext>
              </a:extLst>
            </p:cNvPr>
            <p:cNvSpPr txBox="1"/>
            <p:nvPr/>
          </p:nvSpPr>
          <p:spPr>
            <a:xfrm>
              <a:off x="273050" y="5806161"/>
              <a:ext cx="595148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55" name="TextBox 43">
              <a:extLst>
                <a:ext uri="{FF2B5EF4-FFF2-40B4-BE49-F238E27FC236}">
                  <a16:creationId xmlns:a16="http://schemas.microsoft.com/office/drawing/2014/main" id="{81531DCE-4762-6D5D-6F0E-848BB6725505}"/>
                </a:ext>
              </a:extLst>
            </p:cNvPr>
            <p:cNvSpPr txBox="1"/>
            <p:nvPr/>
          </p:nvSpPr>
          <p:spPr>
            <a:xfrm>
              <a:off x="380894" y="5669133"/>
              <a:ext cx="379461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から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56" name="Group 44">
              <a:extLst>
                <a:ext uri="{FF2B5EF4-FFF2-40B4-BE49-F238E27FC236}">
                  <a16:creationId xmlns:a16="http://schemas.microsoft.com/office/drawing/2014/main" id="{238B7FA0-E1F9-3775-C36E-3890F6A17DAF}"/>
                </a:ext>
              </a:extLst>
            </p:cNvPr>
            <p:cNvGrpSpPr/>
            <p:nvPr/>
          </p:nvGrpSpPr>
          <p:grpSpPr>
            <a:xfrm rot="5400000">
              <a:off x="363905" y="5017026"/>
              <a:ext cx="545255" cy="577610"/>
              <a:chOff x="3" y="-38100"/>
              <a:chExt cx="736597" cy="780305"/>
            </a:xfrm>
          </p:grpSpPr>
          <p:sp>
            <p:nvSpPr>
              <p:cNvPr id="257" name="Freeform 45">
                <a:extLst>
                  <a:ext uri="{FF2B5EF4-FFF2-40B4-BE49-F238E27FC236}">
                    <a16:creationId xmlns:a16="http://schemas.microsoft.com/office/drawing/2014/main" id="{16928E12-066C-7392-54D1-D5061FD72CBD}"/>
                  </a:ext>
                </a:extLst>
              </p:cNvPr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8" name="TextBox 46">
                <a:extLst>
                  <a:ext uri="{FF2B5EF4-FFF2-40B4-BE49-F238E27FC236}">
                    <a16:creationId xmlns:a16="http://schemas.microsoft.com/office/drawing/2014/main" id="{DEADC4DD-70C1-F809-5507-3313E7B78178}"/>
                  </a:ext>
                </a:extLst>
              </p:cNvPr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59" name="TextBox 47">
              <a:extLst>
                <a:ext uri="{FF2B5EF4-FFF2-40B4-BE49-F238E27FC236}">
                  <a16:creationId xmlns:a16="http://schemas.microsoft.com/office/drawing/2014/main" id="{3AD2CFFA-2D26-A1B2-9E71-5A450FB8D770}"/>
                </a:ext>
              </a:extLst>
            </p:cNvPr>
            <p:cNvSpPr txBox="1"/>
            <p:nvPr/>
          </p:nvSpPr>
          <p:spPr>
            <a:xfrm>
              <a:off x="708171" y="5241238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60" name="Group 48">
              <a:extLst>
                <a:ext uri="{FF2B5EF4-FFF2-40B4-BE49-F238E27FC236}">
                  <a16:creationId xmlns:a16="http://schemas.microsoft.com/office/drawing/2014/main" id="{E9FA11C6-9BAC-538E-3B56-DA5C58706FE2}"/>
                </a:ext>
              </a:extLst>
            </p:cNvPr>
            <p:cNvGrpSpPr/>
            <p:nvPr/>
          </p:nvGrpSpPr>
          <p:grpSpPr>
            <a:xfrm>
              <a:off x="812861" y="4994828"/>
              <a:ext cx="1876403" cy="405427"/>
              <a:chOff x="-89246" y="-62241"/>
              <a:chExt cx="693404" cy="149821"/>
            </a:xfrm>
          </p:grpSpPr>
          <p:sp>
            <p:nvSpPr>
              <p:cNvPr id="261" name="Freeform 49">
                <a:extLst>
                  <a:ext uri="{FF2B5EF4-FFF2-40B4-BE49-F238E27FC236}">
                    <a16:creationId xmlns:a16="http://schemas.microsoft.com/office/drawing/2014/main" id="{737D5609-65E0-C657-3C31-2EF8A08506DF}"/>
                  </a:ext>
                </a:extLst>
              </p:cNvPr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2" name="TextBox 50">
                <a:extLst>
                  <a:ext uri="{FF2B5EF4-FFF2-40B4-BE49-F238E27FC236}">
                    <a16:creationId xmlns:a16="http://schemas.microsoft.com/office/drawing/2014/main" id="{D0BE60B1-E727-620A-1782-488C1F2621B0}"/>
                  </a:ext>
                </a:extLst>
              </p:cNvPr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263" name="Group 51">
              <a:extLst>
                <a:ext uri="{FF2B5EF4-FFF2-40B4-BE49-F238E27FC236}">
                  <a16:creationId xmlns:a16="http://schemas.microsoft.com/office/drawing/2014/main" id="{02BB4AB4-78E5-F370-7271-5C0B0DA21F57}"/>
                </a:ext>
              </a:extLst>
            </p:cNvPr>
            <p:cNvGrpSpPr/>
            <p:nvPr/>
          </p:nvGrpSpPr>
          <p:grpSpPr>
            <a:xfrm>
              <a:off x="2323574" y="5080036"/>
              <a:ext cx="1411455" cy="376794"/>
              <a:chOff x="0" y="-78414"/>
              <a:chExt cx="843576" cy="225196"/>
            </a:xfrm>
          </p:grpSpPr>
          <p:sp>
            <p:nvSpPr>
              <p:cNvPr id="264" name="Freeform 52">
                <a:extLst>
                  <a:ext uri="{FF2B5EF4-FFF2-40B4-BE49-F238E27FC236}">
                    <a16:creationId xmlns:a16="http://schemas.microsoft.com/office/drawing/2014/main" id="{37645E7F-C8BE-2504-1064-8D3CA2B54258}"/>
                  </a:ext>
                </a:extLst>
              </p:cNvPr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5" name="TextBox 53">
                <a:extLst>
                  <a:ext uri="{FF2B5EF4-FFF2-40B4-BE49-F238E27FC236}">
                    <a16:creationId xmlns:a16="http://schemas.microsoft.com/office/drawing/2014/main" id="{D593EAD2-2243-A498-5009-E3BCBC31999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66" name="TextBox 54">
              <a:extLst>
                <a:ext uri="{FF2B5EF4-FFF2-40B4-BE49-F238E27FC236}">
                  <a16:creationId xmlns:a16="http://schemas.microsoft.com/office/drawing/2014/main" id="{F0686F1E-CC83-7F38-DD0B-A05991C29166}"/>
                </a:ext>
              </a:extLst>
            </p:cNvPr>
            <p:cNvSpPr txBox="1"/>
            <p:nvPr/>
          </p:nvSpPr>
          <p:spPr>
            <a:xfrm>
              <a:off x="2750510" y="5164750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67" name="TextBox 180">
              <a:extLst>
                <a:ext uri="{FF2B5EF4-FFF2-40B4-BE49-F238E27FC236}">
                  <a16:creationId xmlns:a16="http://schemas.microsoft.com/office/drawing/2014/main" id="{4227C033-1613-2F28-7D68-5A71A750BA52}"/>
                </a:ext>
              </a:extLst>
            </p:cNvPr>
            <p:cNvSpPr txBox="1"/>
            <p:nvPr/>
          </p:nvSpPr>
          <p:spPr>
            <a:xfrm>
              <a:off x="379837" y="5121699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68" name="TextBox 198">
              <a:extLst>
                <a:ext uri="{FF2B5EF4-FFF2-40B4-BE49-F238E27FC236}">
                  <a16:creationId xmlns:a16="http://schemas.microsoft.com/office/drawing/2014/main" id="{61C1A5FC-A663-1832-0972-5F08C3E55B26}"/>
                </a:ext>
              </a:extLst>
            </p:cNvPr>
            <p:cNvSpPr txBox="1"/>
            <p:nvPr/>
          </p:nvSpPr>
          <p:spPr>
            <a:xfrm>
              <a:off x="3494412" y="5491063"/>
              <a:ext cx="218502" cy="85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endParaRPr lang="en-US" sz="502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69" name="TextBox 29">
              <a:extLst>
                <a:ext uri="{FF2B5EF4-FFF2-40B4-BE49-F238E27FC236}">
                  <a16:creationId xmlns:a16="http://schemas.microsoft.com/office/drawing/2014/main" id="{553BF2FB-8FE8-E1F3-79E5-041E51E40AA1}"/>
                </a:ext>
              </a:extLst>
            </p:cNvPr>
            <p:cNvSpPr txBox="1"/>
            <p:nvPr/>
          </p:nvSpPr>
          <p:spPr>
            <a:xfrm>
              <a:off x="693967" y="5844041"/>
              <a:ext cx="3048741" cy="906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滞在時間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費用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  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／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予約</a:t>
              </a:r>
              <a:r>
                <a:rPr lang="ja-JP" altLang="en-US" sz="600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要</a:t>
              </a:r>
              <a:r>
                <a:rPr lang="en-US" altLang="ja-JP" sz="6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・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不要</a:t>
              </a:r>
              <a:endParaRPr lang="en-US" altLang="ja-JP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70" name="Group 30">
              <a:extLst>
                <a:ext uri="{FF2B5EF4-FFF2-40B4-BE49-F238E27FC236}">
                  <a16:creationId xmlns:a16="http://schemas.microsoft.com/office/drawing/2014/main" id="{D475D0D1-99F9-0C7B-7C76-31FE10096843}"/>
                </a:ext>
              </a:extLst>
            </p:cNvPr>
            <p:cNvGrpSpPr/>
            <p:nvPr/>
          </p:nvGrpSpPr>
          <p:grpSpPr>
            <a:xfrm>
              <a:off x="673406" y="6467585"/>
              <a:ext cx="1572306" cy="670229"/>
              <a:chOff x="-38899" y="-110256"/>
              <a:chExt cx="851699" cy="363055"/>
            </a:xfrm>
          </p:grpSpPr>
          <p:sp>
            <p:nvSpPr>
              <p:cNvPr id="271" name="Freeform 31">
                <a:extLst>
                  <a:ext uri="{FF2B5EF4-FFF2-40B4-BE49-F238E27FC236}">
                    <a16:creationId xmlns:a16="http://schemas.microsoft.com/office/drawing/2014/main" id="{35F3E43E-0D0D-44E6-1EAE-B79FDA02DB3C}"/>
                  </a:ext>
                </a:extLst>
              </p:cNvPr>
              <p:cNvSpPr/>
              <p:nvPr/>
            </p:nvSpPr>
            <p:spPr>
              <a:xfrm>
                <a:off x="-38899" y="-110256"/>
                <a:ext cx="812800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2" name="TextBox 32">
                <a:extLst>
                  <a:ext uri="{FF2B5EF4-FFF2-40B4-BE49-F238E27FC236}">
                    <a16:creationId xmlns:a16="http://schemas.microsoft.com/office/drawing/2014/main" id="{174E0DBC-1854-6EA9-8C13-C01EBEF5117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273" name="Group 33">
              <a:extLst>
                <a:ext uri="{FF2B5EF4-FFF2-40B4-BE49-F238E27FC236}">
                  <a16:creationId xmlns:a16="http://schemas.microsoft.com/office/drawing/2014/main" id="{3F19D9A8-E5C7-A2F0-EAB5-3E718F69ADA6}"/>
                </a:ext>
              </a:extLst>
            </p:cNvPr>
            <p:cNvGrpSpPr/>
            <p:nvPr/>
          </p:nvGrpSpPr>
          <p:grpSpPr>
            <a:xfrm>
              <a:off x="1840930" y="6469567"/>
              <a:ext cx="1895424" cy="668247"/>
              <a:chOff x="0" y="-109182"/>
              <a:chExt cx="1026728" cy="361981"/>
            </a:xfrm>
          </p:grpSpPr>
          <p:sp>
            <p:nvSpPr>
              <p:cNvPr id="274" name="Freeform 34">
                <a:extLst>
                  <a:ext uri="{FF2B5EF4-FFF2-40B4-BE49-F238E27FC236}">
                    <a16:creationId xmlns:a16="http://schemas.microsoft.com/office/drawing/2014/main" id="{81451A75-E8A4-B35B-BD1D-952E8F6AF5F5}"/>
                  </a:ext>
                </a:extLst>
              </p:cNvPr>
              <p:cNvSpPr/>
              <p:nvPr/>
            </p:nvSpPr>
            <p:spPr>
              <a:xfrm>
                <a:off x="30363" y="-109182"/>
                <a:ext cx="996365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TextBox 35">
                <a:extLst>
                  <a:ext uri="{FF2B5EF4-FFF2-40B4-BE49-F238E27FC236}">
                    <a16:creationId xmlns:a16="http://schemas.microsoft.com/office/drawing/2014/main" id="{1CF3F90A-75A0-EDEB-7731-5A2D056AA98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76" name="TextBox 36">
              <a:extLst>
                <a:ext uri="{FF2B5EF4-FFF2-40B4-BE49-F238E27FC236}">
                  <a16:creationId xmlns:a16="http://schemas.microsoft.com/office/drawing/2014/main" id="{3A420E5B-0F6A-FB72-CE1B-C144650AA224}"/>
                </a:ext>
              </a:extLst>
            </p:cNvPr>
            <p:cNvSpPr txBox="1"/>
            <p:nvPr/>
          </p:nvSpPr>
          <p:spPr>
            <a:xfrm>
              <a:off x="810957" y="6488904"/>
              <a:ext cx="486815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どこで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sp>
          <p:nvSpPr>
            <p:cNvPr id="277" name="TextBox 37">
              <a:extLst>
                <a:ext uri="{FF2B5EF4-FFF2-40B4-BE49-F238E27FC236}">
                  <a16:creationId xmlns:a16="http://schemas.microsoft.com/office/drawing/2014/main" id="{0A727868-C111-5416-7C0D-85E413DB9190}"/>
                </a:ext>
              </a:extLst>
            </p:cNvPr>
            <p:cNvSpPr txBox="1"/>
            <p:nvPr/>
          </p:nvSpPr>
          <p:spPr>
            <a:xfrm>
              <a:off x="1914425" y="6492930"/>
              <a:ext cx="518952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何をする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grpSp>
          <p:nvGrpSpPr>
            <p:cNvPr id="278" name="Group 38">
              <a:extLst>
                <a:ext uri="{FF2B5EF4-FFF2-40B4-BE49-F238E27FC236}">
                  <a16:creationId xmlns:a16="http://schemas.microsoft.com/office/drawing/2014/main" id="{E9CE7CA6-7AFE-BC4E-3F6D-D59A8EE8EE29}"/>
                </a:ext>
              </a:extLst>
            </p:cNvPr>
            <p:cNvGrpSpPr/>
            <p:nvPr/>
          </p:nvGrpSpPr>
          <p:grpSpPr>
            <a:xfrm>
              <a:off x="311148" y="6454065"/>
              <a:ext cx="562973" cy="677096"/>
              <a:chOff x="-83430" y="-249663"/>
              <a:chExt cx="820030" cy="986263"/>
            </a:xfrm>
          </p:grpSpPr>
          <p:sp>
            <p:nvSpPr>
              <p:cNvPr id="279" name="Freeform 39">
                <a:extLst>
                  <a:ext uri="{FF2B5EF4-FFF2-40B4-BE49-F238E27FC236}">
                    <a16:creationId xmlns:a16="http://schemas.microsoft.com/office/drawing/2014/main" id="{F12A2FF3-55D8-B284-88FB-D51BD9400C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3430" y="-249663"/>
                <a:ext cx="755911" cy="755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TextBox 40">
                <a:extLst>
                  <a:ext uri="{FF2B5EF4-FFF2-40B4-BE49-F238E27FC236}">
                    <a16:creationId xmlns:a16="http://schemas.microsoft.com/office/drawing/2014/main" id="{98063651-4911-82DB-A0BF-2C79DEE44EE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81" name="TextBox 41">
              <a:extLst>
                <a:ext uri="{FF2B5EF4-FFF2-40B4-BE49-F238E27FC236}">
                  <a16:creationId xmlns:a16="http://schemas.microsoft.com/office/drawing/2014/main" id="{91921151-3022-F481-A377-5E8308DFB7D4}"/>
                </a:ext>
              </a:extLst>
            </p:cNvPr>
            <p:cNvSpPr txBox="1"/>
            <p:nvPr/>
          </p:nvSpPr>
          <p:spPr>
            <a:xfrm flipV="1">
              <a:off x="494479" y="6493932"/>
              <a:ext cx="152290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82" name="TextBox 42">
              <a:extLst>
                <a:ext uri="{FF2B5EF4-FFF2-40B4-BE49-F238E27FC236}">
                  <a16:creationId xmlns:a16="http://schemas.microsoft.com/office/drawing/2014/main" id="{467FE957-34D5-671C-8CAC-80B015170EB7}"/>
                </a:ext>
              </a:extLst>
            </p:cNvPr>
            <p:cNvSpPr txBox="1"/>
            <p:nvPr/>
          </p:nvSpPr>
          <p:spPr>
            <a:xfrm>
              <a:off x="273050" y="6796761"/>
              <a:ext cx="595148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283" name="TextBox 43">
              <a:extLst>
                <a:ext uri="{FF2B5EF4-FFF2-40B4-BE49-F238E27FC236}">
                  <a16:creationId xmlns:a16="http://schemas.microsoft.com/office/drawing/2014/main" id="{BC65CFC4-A133-10CE-9473-2B35859F682B}"/>
                </a:ext>
              </a:extLst>
            </p:cNvPr>
            <p:cNvSpPr txBox="1"/>
            <p:nvPr/>
          </p:nvSpPr>
          <p:spPr>
            <a:xfrm>
              <a:off x="380894" y="6659733"/>
              <a:ext cx="379461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から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84" name="Group 44">
              <a:extLst>
                <a:ext uri="{FF2B5EF4-FFF2-40B4-BE49-F238E27FC236}">
                  <a16:creationId xmlns:a16="http://schemas.microsoft.com/office/drawing/2014/main" id="{6A21AE80-9844-8C1E-BEF2-BCCD5F996A44}"/>
                </a:ext>
              </a:extLst>
            </p:cNvPr>
            <p:cNvGrpSpPr/>
            <p:nvPr/>
          </p:nvGrpSpPr>
          <p:grpSpPr>
            <a:xfrm rot="5400000">
              <a:off x="363905" y="6007626"/>
              <a:ext cx="545255" cy="577610"/>
              <a:chOff x="3" y="-38100"/>
              <a:chExt cx="736597" cy="780305"/>
            </a:xfrm>
          </p:grpSpPr>
          <p:sp>
            <p:nvSpPr>
              <p:cNvPr id="285" name="Freeform 45">
                <a:extLst>
                  <a:ext uri="{FF2B5EF4-FFF2-40B4-BE49-F238E27FC236}">
                    <a16:creationId xmlns:a16="http://schemas.microsoft.com/office/drawing/2014/main" id="{F46E36A0-A05F-BE6F-1894-A815EAF0A6E2}"/>
                  </a:ext>
                </a:extLst>
              </p:cNvPr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6" name="TextBox 46">
                <a:extLst>
                  <a:ext uri="{FF2B5EF4-FFF2-40B4-BE49-F238E27FC236}">
                    <a16:creationId xmlns:a16="http://schemas.microsoft.com/office/drawing/2014/main" id="{BAEF1831-1D26-BBF1-D4F0-8C90344627CF}"/>
                  </a:ext>
                </a:extLst>
              </p:cNvPr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87" name="TextBox 47">
              <a:extLst>
                <a:ext uri="{FF2B5EF4-FFF2-40B4-BE49-F238E27FC236}">
                  <a16:creationId xmlns:a16="http://schemas.microsoft.com/office/drawing/2014/main" id="{62966082-A48E-8FC0-D277-736A5B5E4DED}"/>
                </a:ext>
              </a:extLst>
            </p:cNvPr>
            <p:cNvSpPr txBox="1"/>
            <p:nvPr/>
          </p:nvSpPr>
          <p:spPr>
            <a:xfrm>
              <a:off x="708171" y="6231838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88" name="Group 48">
              <a:extLst>
                <a:ext uri="{FF2B5EF4-FFF2-40B4-BE49-F238E27FC236}">
                  <a16:creationId xmlns:a16="http://schemas.microsoft.com/office/drawing/2014/main" id="{1F06620D-F563-990D-19B4-D3F1E389240E}"/>
                </a:ext>
              </a:extLst>
            </p:cNvPr>
            <p:cNvGrpSpPr/>
            <p:nvPr/>
          </p:nvGrpSpPr>
          <p:grpSpPr>
            <a:xfrm>
              <a:off x="812861" y="5985428"/>
              <a:ext cx="1876403" cy="405427"/>
              <a:chOff x="-89246" y="-62241"/>
              <a:chExt cx="693404" cy="149821"/>
            </a:xfrm>
          </p:grpSpPr>
          <p:sp>
            <p:nvSpPr>
              <p:cNvPr id="289" name="Freeform 49">
                <a:extLst>
                  <a:ext uri="{FF2B5EF4-FFF2-40B4-BE49-F238E27FC236}">
                    <a16:creationId xmlns:a16="http://schemas.microsoft.com/office/drawing/2014/main" id="{AC7D3FC0-4F73-9928-A803-8D8338C856E1}"/>
                  </a:ext>
                </a:extLst>
              </p:cNvPr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0" name="TextBox 50">
                <a:extLst>
                  <a:ext uri="{FF2B5EF4-FFF2-40B4-BE49-F238E27FC236}">
                    <a16:creationId xmlns:a16="http://schemas.microsoft.com/office/drawing/2014/main" id="{20A745BE-C805-93A5-AD08-246FC3296447}"/>
                  </a:ext>
                </a:extLst>
              </p:cNvPr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291" name="Group 51">
              <a:extLst>
                <a:ext uri="{FF2B5EF4-FFF2-40B4-BE49-F238E27FC236}">
                  <a16:creationId xmlns:a16="http://schemas.microsoft.com/office/drawing/2014/main" id="{C86465D1-C8C9-CB22-0538-2F4CA214ED1C}"/>
                </a:ext>
              </a:extLst>
            </p:cNvPr>
            <p:cNvGrpSpPr/>
            <p:nvPr/>
          </p:nvGrpSpPr>
          <p:grpSpPr>
            <a:xfrm>
              <a:off x="2323574" y="6070636"/>
              <a:ext cx="1411455" cy="376794"/>
              <a:chOff x="0" y="-78414"/>
              <a:chExt cx="843576" cy="225196"/>
            </a:xfrm>
          </p:grpSpPr>
          <p:sp>
            <p:nvSpPr>
              <p:cNvPr id="292" name="Freeform 52">
                <a:extLst>
                  <a:ext uri="{FF2B5EF4-FFF2-40B4-BE49-F238E27FC236}">
                    <a16:creationId xmlns:a16="http://schemas.microsoft.com/office/drawing/2014/main" id="{7937338E-1641-42D5-3A2C-AB26E3CBBDC7}"/>
                  </a:ext>
                </a:extLst>
              </p:cNvPr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TextBox 53">
                <a:extLst>
                  <a:ext uri="{FF2B5EF4-FFF2-40B4-BE49-F238E27FC236}">
                    <a16:creationId xmlns:a16="http://schemas.microsoft.com/office/drawing/2014/main" id="{E8201D96-FEBC-23AD-8BC6-00C220A1B98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294" name="TextBox 54">
              <a:extLst>
                <a:ext uri="{FF2B5EF4-FFF2-40B4-BE49-F238E27FC236}">
                  <a16:creationId xmlns:a16="http://schemas.microsoft.com/office/drawing/2014/main" id="{48EFA029-5420-8FFF-9535-C21C62C4FBE3}"/>
                </a:ext>
              </a:extLst>
            </p:cNvPr>
            <p:cNvSpPr txBox="1"/>
            <p:nvPr/>
          </p:nvSpPr>
          <p:spPr>
            <a:xfrm>
              <a:off x="2750510" y="6155350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95" name="TextBox 180">
              <a:extLst>
                <a:ext uri="{FF2B5EF4-FFF2-40B4-BE49-F238E27FC236}">
                  <a16:creationId xmlns:a16="http://schemas.microsoft.com/office/drawing/2014/main" id="{13BD0241-CDB9-51DD-9FF8-0D780BD4D4F4}"/>
                </a:ext>
              </a:extLst>
            </p:cNvPr>
            <p:cNvSpPr txBox="1"/>
            <p:nvPr/>
          </p:nvSpPr>
          <p:spPr>
            <a:xfrm>
              <a:off x="379837" y="6112299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96" name="TextBox 198">
              <a:extLst>
                <a:ext uri="{FF2B5EF4-FFF2-40B4-BE49-F238E27FC236}">
                  <a16:creationId xmlns:a16="http://schemas.microsoft.com/office/drawing/2014/main" id="{606FF1B5-226D-9AAC-F445-8E8EA1575B6E}"/>
                </a:ext>
              </a:extLst>
            </p:cNvPr>
            <p:cNvSpPr txBox="1"/>
            <p:nvPr/>
          </p:nvSpPr>
          <p:spPr>
            <a:xfrm>
              <a:off x="3494412" y="6481663"/>
              <a:ext cx="218502" cy="85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endParaRPr lang="en-US" sz="502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297" name="TextBox 29">
              <a:extLst>
                <a:ext uri="{FF2B5EF4-FFF2-40B4-BE49-F238E27FC236}">
                  <a16:creationId xmlns:a16="http://schemas.microsoft.com/office/drawing/2014/main" id="{FF79D01A-4EF2-0A56-911C-D2246E9CF512}"/>
                </a:ext>
              </a:extLst>
            </p:cNvPr>
            <p:cNvSpPr txBox="1"/>
            <p:nvPr/>
          </p:nvSpPr>
          <p:spPr>
            <a:xfrm>
              <a:off x="693967" y="6834641"/>
              <a:ext cx="3048741" cy="906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滞在時間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費用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  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／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予約</a:t>
              </a:r>
              <a:r>
                <a:rPr lang="ja-JP" altLang="en-US" sz="600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要</a:t>
              </a:r>
              <a:r>
                <a:rPr lang="en-US" altLang="ja-JP" sz="6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・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不要</a:t>
              </a:r>
              <a:endParaRPr lang="en-US" altLang="ja-JP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298" name="Group 30">
              <a:extLst>
                <a:ext uri="{FF2B5EF4-FFF2-40B4-BE49-F238E27FC236}">
                  <a16:creationId xmlns:a16="http://schemas.microsoft.com/office/drawing/2014/main" id="{B4662B7B-A0CC-D386-3033-4AFC5F8511F6}"/>
                </a:ext>
              </a:extLst>
            </p:cNvPr>
            <p:cNvGrpSpPr/>
            <p:nvPr/>
          </p:nvGrpSpPr>
          <p:grpSpPr>
            <a:xfrm>
              <a:off x="673406" y="7458185"/>
              <a:ext cx="1572306" cy="670229"/>
              <a:chOff x="-38899" y="-110256"/>
              <a:chExt cx="851699" cy="363055"/>
            </a:xfrm>
          </p:grpSpPr>
          <p:sp>
            <p:nvSpPr>
              <p:cNvPr id="299" name="Freeform 31">
                <a:extLst>
                  <a:ext uri="{FF2B5EF4-FFF2-40B4-BE49-F238E27FC236}">
                    <a16:creationId xmlns:a16="http://schemas.microsoft.com/office/drawing/2014/main" id="{7DE96BE7-A25E-68A3-FD8E-879245CE2E40}"/>
                  </a:ext>
                </a:extLst>
              </p:cNvPr>
              <p:cNvSpPr/>
              <p:nvPr/>
            </p:nvSpPr>
            <p:spPr>
              <a:xfrm>
                <a:off x="-38899" y="-110256"/>
                <a:ext cx="812800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0" name="TextBox 32">
                <a:extLst>
                  <a:ext uri="{FF2B5EF4-FFF2-40B4-BE49-F238E27FC236}">
                    <a16:creationId xmlns:a16="http://schemas.microsoft.com/office/drawing/2014/main" id="{EFDFBAA1-8739-5AF2-8893-80B3948872B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grpSp>
          <p:nvGrpSpPr>
            <p:cNvPr id="301" name="Group 33">
              <a:extLst>
                <a:ext uri="{FF2B5EF4-FFF2-40B4-BE49-F238E27FC236}">
                  <a16:creationId xmlns:a16="http://schemas.microsoft.com/office/drawing/2014/main" id="{88A134D7-437D-D5AC-62E8-8D97F4AF92C6}"/>
                </a:ext>
              </a:extLst>
            </p:cNvPr>
            <p:cNvGrpSpPr/>
            <p:nvPr/>
          </p:nvGrpSpPr>
          <p:grpSpPr>
            <a:xfrm>
              <a:off x="1840930" y="7460167"/>
              <a:ext cx="1895424" cy="668247"/>
              <a:chOff x="0" y="-109182"/>
              <a:chExt cx="1026728" cy="361981"/>
            </a:xfrm>
          </p:grpSpPr>
          <p:sp>
            <p:nvSpPr>
              <p:cNvPr id="302" name="Freeform 34">
                <a:extLst>
                  <a:ext uri="{FF2B5EF4-FFF2-40B4-BE49-F238E27FC236}">
                    <a16:creationId xmlns:a16="http://schemas.microsoft.com/office/drawing/2014/main" id="{5D1996E5-684B-09BD-FD69-597CF101348D}"/>
                  </a:ext>
                </a:extLst>
              </p:cNvPr>
              <p:cNvSpPr/>
              <p:nvPr/>
            </p:nvSpPr>
            <p:spPr>
              <a:xfrm>
                <a:off x="30363" y="-109182"/>
                <a:ext cx="996365" cy="25279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52799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252799"/>
                    </a:lnTo>
                    <a:lnTo>
                      <a:pt x="0" y="252799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3" name="TextBox 35">
                <a:extLst>
                  <a:ext uri="{FF2B5EF4-FFF2-40B4-BE49-F238E27FC236}">
                    <a16:creationId xmlns:a16="http://schemas.microsoft.com/office/drawing/2014/main" id="{7C32EB3A-4035-6C4A-AC1C-7DFEB5500B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290899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04" name="TextBox 36">
              <a:extLst>
                <a:ext uri="{FF2B5EF4-FFF2-40B4-BE49-F238E27FC236}">
                  <a16:creationId xmlns:a16="http://schemas.microsoft.com/office/drawing/2014/main" id="{E1AE8ADA-F3C0-2B93-9950-BF3E49FE9A00}"/>
                </a:ext>
              </a:extLst>
            </p:cNvPr>
            <p:cNvSpPr txBox="1"/>
            <p:nvPr/>
          </p:nvSpPr>
          <p:spPr>
            <a:xfrm>
              <a:off x="810957" y="7479504"/>
              <a:ext cx="486815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どこで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sp>
          <p:nvSpPr>
            <p:cNvPr id="305" name="TextBox 37">
              <a:extLst>
                <a:ext uri="{FF2B5EF4-FFF2-40B4-BE49-F238E27FC236}">
                  <a16:creationId xmlns:a16="http://schemas.microsoft.com/office/drawing/2014/main" id="{20C0EBEA-AB10-7409-936B-802AFE0BB6DE}"/>
                </a:ext>
              </a:extLst>
            </p:cNvPr>
            <p:cNvSpPr txBox="1"/>
            <p:nvPr/>
          </p:nvSpPr>
          <p:spPr>
            <a:xfrm>
              <a:off x="1914425" y="7483530"/>
              <a:ext cx="518952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何をする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？</a:t>
              </a:r>
            </a:p>
          </p:txBody>
        </p:sp>
        <p:grpSp>
          <p:nvGrpSpPr>
            <p:cNvPr id="306" name="Group 38">
              <a:extLst>
                <a:ext uri="{FF2B5EF4-FFF2-40B4-BE49-F238E27FC236}">
                  <a16:creationId xmlns:a16="http://schemas.microsoft.com/office/drawing/2014/main" id="{4C6A0144-61A3-EE95-C518-2A53CAF4C9B6}"/>
                </a:ext>
              </a:extLst>
            </p:cNvPr>
            <p:cNvGrpSpPr/>
            <p:nvPr/>
          </p:nvGrpSpPr>
          <p:grpSpPr>
            <a:xfrm>
              <a:off x="311148" y="7444665"/>
              <a:ext cx="562973" cy="677096"/>
              <a:chOff x="-83430" y="-249663"/>
              <a:chExt cx="820030" cy="986263"/>
            </a:xfrm>
          </p:grpSpPr>
          <p:sp>
            <p:nvSpPr>
              <p:cNvPr id="307" name="Freeform 39">
                <a:extLst>
                  <a:ext uri="{FF2B5EF4-FFF2-40B4-BE49-F238E27FC236}">
                    <a16:creationId xmlns:a16="http://schemas.microsoft.com/office/drawing/2014/main" id="{1B7FBDA8-01DB-53F0-3BDE-28135DD01B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83430" y="-249663"/>
                <a:ext cx="755911" cy="75590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" name="TextBox 40">
                <a:extLst>
                  <a:ext uri="{FF2B5EF4-FFF2-40B4-BE49-F238E27FC236}">
                    <a16:creationId xmlns:a16="http://schemas.microsoft.com/office/drawing/2014/main" id="{53DA9F2A-9999-C8CF-03E2-414D3872C5D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609" tIns="33609" rIns="33609" bIns="33609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309" name="TextBox 41">
              <a:extLst>
                <a:ext uri="{FF2B5EF4-FFF2-40B4-BE49-F238E27FC236}">
                  <a16:creationId xmlns:a16="http://schemas.microsoft.com/office/drawing/2014/main" id="{461DD26A-80D7-56AD-E813-C128FB399E47}"/>
                </a:ext>
              </a:extLst>
            </p:cNvPr>
            <p:cNvSpPr txBox="1"/>
            <p:nvPr/>
          </p:nvSpPr>
          <p:spPr>
            <a:xfrm flipV="1">
              <a:off x="494479" y="7484532"/>
              <a:ext cx="152290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310" name="TextBox 42">
              <a:extLst>
                <a:ext uri="{FF2B5EF4-FFF2-40B4-BE49-F238E27FC236}">
                  <a16:creationId xmlns:a16="http://schemas.microsoft.com/office/drawing/2014/main" id="{FB84ECA2-C608-C36D-F11A-CEEF414E0312}"/>
                </a:ext>
              </a:extLst>
            </p:cNvPr>
            <p:cNvSpPr txBox="1"/>
            <p:nvPr/>
          </p:nvSpPr>
          <p:spPr>
            <a:xfrm>
              <a:off x="273050" y="7787361"/>
              <a:ext cx="595148" cy="1457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311" name="TextBox 43">
              <a:extLst>
                <a:ext uri="{FF2B5EF4-FFF2-40B4-BE49-F238E27FC236}">
                  <a16:creationId xmlns:a16="http://schemas.microsoft.com/office/drawing/2014/main" id="{8ABE5EE2-8B19-BA2E-C6ED-32D03DA8420A}"/>
                </a:ext>
              </a:extLst>
            </p:cNvPr>
            <p:cNvSpPr txBox="1"/>
            <p:nvPr/>
          </p:nvSpPr>
          <p:spPr>
            <a:xfrm>
              <a:off x="380894" y="7650333"/>
              <a:ext cx="379461" cy="1099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から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312" name="Group 44">
              <a:extLst>
                <a:ext uri="{FF2B5EF4-FFF2-40B4-BE49-F238E27FC236}">
                  <a16:creationId xmlns:a16="http://schemas.microsoft.com/office/drawing/2014/main" id="{0268544D-4958-8FC8-17B4-CA713620C362}"/>
                </a:ext>
              </a:extLst>
            </p:cNvPr>
            <p:cNvGrpSpPr/>
            <p:nvPr/>
          </p:nvGrpSpPr>
          <p:grpSpPr>
            <a:xfrm rot="5400000">
              <a:off x="363905" y="6998226"/>
              <a:ext cx="545255" cy="577610"/>
              <a:chOff x="3" y="-38100"/>
              <a:chExt cx="736597" cy="780305"/>
            </a:xfrm>
          </p:grpSpPr>
          <p:sp>
            <p:nvSpPr>
              <p:cNvPr id="313" name="Freeform 45">
                <a:extLst>
                  <a:ext uri="{FF2B5EF4-FFF2-40B4-BE49-F238E27FC236}">
                    <a16:creationId xmlns:a16="http://schemas.microsoft.com/office/drawing/2014/main" id="{6DCB0B99-F0EA-B0C8-810F-0BB2E15C3983}"/>
                  </a:ext>
                </a:extLst>
              </p:cNvPr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4" name="TextBox 46">
                <a:extLst>
                  <a:ext uri="{FF2B5EF4-FFF2-40B4-BE49-F238E27FC236}">
                    <a16:creationId xmlns:a16="http://schemas.microsoft.com/office/drawing/2014/main" id="{31189672-30D5-42B2-DB1B-85CE08A87BB0}"/>
                  </a:ext>
                </a:extLst>
              </p:cNvPr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15" name="TextBox 47">
              <a:extLst>
                <a:ext uri="{FF2B5EF4-FFF2-40B4-BE49-F238E27FC236}">
                  <a16:creationId xmlns:a16="http://schemas.microsoft.com/office/drawing/2014/main" id="{95B4BC63-36B0-95A2-346A-8FCFB1116ABE}"/>
                </a:ext>
              </a:extLst>
            </p:cNvPr>
            <p:cNvSpPr txBox="1"/>
            <p:nvPr/>
          </p:nvSpPr>
          <p:spPr>
            <a:xfrm>
              <a:off x="708171" y="7222438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316" name="Group 48">
              <a:extLst>
                <a:ext uri="{FF2B5EF4-FFF2-40B4-BE49-F238E27FC236}">
                  <a16:creationId xmlns:a16="http://schemas.microsoft.com/office/drawing/2014/main" id="{7282CB1C-30F3-B507-F190-4770FDEC4C16}"/>
                </a:ext>
              </a:extLst>
            </p:cNvPr>
            <p:cNvGrpSpPr/>
            <p:nvPr/>
          </p:nvGrpSpPr>
          <p:grpSpPr>
            <a:xfrm>
              <a:off x="812861" y="6976028"/>
              <a:ext cx="1876403" cy="405427"/>
              <a:chOff x="-89246" y="-62241"/>
              <a:chExt cx="693404" cy="149821"/>
            </a:xfrm>
          </p:grpSpPr>
          <p:sp>
            <p:nvSpPr>
              <p:cNvPr id="317" name="Freeform 49">
                <a:extLst>
                  <a:ext uri="{FF2B5EF4-FFF2-40B4-BE49-F238E27FC236}">
                    <a16:creationId xmlns:a16="http://schemas.microsoft.com/office/drawing/2014/main" id="{34473DC6-48F8-FD1D-CB88-74A36D5AE58B}"/>
                  </a:ext>
                </a:extLst>
              </p:cNvPr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8" name="TextBox 50">
                <a:extLst>
                  <a:ext uri="{FF2B5EF4-FFF2-40B4-BE49-F238E27FC236}">
                    <a16:creationId xmlns:a16="http://schemas.microsoft.com/office/drawing/2014/main" id="{5B32F3D9-0D46-5F34-DDF9-4F8CB34375F3}"/>
                  </a:ext>
                </a:extLst>
              </p:cNvPr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319" name="Group 51">
              <a:extLst>
                <a:ext uri="{FF2B5EF4-FFF2-40B4-BE49-F238E27FC236}">
                  <a16:creationId xmlns:a16="http://schemas.microsoft.com/office/drawing/2014/main" id="{E7CFE8FA-8FAB-2A7C-7110-D818436F8A2A}"/>
                </a:ext>
              </a:extLst>
            </p:cNvPr>
            <p:cNvGrpSpPr/>
            <p:nvPr/>
          </p:nvGrpSpPr>
          <p:grpSpPr>
            <a:xfrm>
              <a:off x="2323574" y="7061236"/>
              <a:ext cx="1411455" cy="376794"/>
              <a:chOff x="0" y="-78414"/>
              <a:chExt cx="843576" cy="225196"/>
            </a:xfrm>
          </p:grpSpPr>
          <p:sp>
            <p:nvSpPr>
              <p:cNvPr id="320" name="Freeform 52">
                <a:extLst>
                  <a:ext uri="{FF2B5EF4-FFF2-40B4-BE49-F238E27FC236}">
                    <a16:creationId xmlns:a16="http://schemas.microsoft.com/office/drawing/2014/main" id="{BD63BD43-987A-4CC7-C3AE-40A7A737367C}"/>
                  </a:ext>
                </a:extLst>
              </p:cNvPr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1" name="TextBox 53">
                <a:extLst>
                  <a:ext uri="{FF2B5EF4-FFF2-40B4-BE49-F238E27FC236}">
                    <a16:creationId xmlns:a16="http://schemas.microsoft.com/office/drawing/2014/main" id="{CE03E802-4D65-A2A0-9423-7B55A863F67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22" name="TextBox 54">
              <a:extLst>
                <a:ext uri="{FF2B5EF4-FFF2-40B4-BE49-F238E27FC236}">
                  <a16:creationId xmlns:a16="http://schemas.microsoft.com/office/drawing/2014/main" id="{31A50430-A082-E61F-C972-FE1E7CA564E8}"/>
                </a:ext>
              </a:extLst>
            </p:cNvPr>
            <p:cNvSpPr txBox="1"/>
            <p:nvPr/>
          </p:nvSpPr>
          <p:spPr>
            <a:xfrm>
              <a:off x="2750510" y="7145950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323" name="TextBox 180">
              <a:extLst>
                <a:ext uri="{FF2B5EF4-FFF2-40B4-BE49-F238E27FC236}">
                  <a16:creationId xmlns:a16="http://schemas.microsoft.com/office/drawing/2014/main" id="{A20A446B-F42C-1A4A-9D28-89BF352A96AE}"/>
                </a:ext>
              </a:extLst>
            </p:cNvPr>
            <p:cNvSpPr txBox="1"/>
            <p:nvPr/>
          </p:nvSpPr>
          <p:spPr>
            <a:xfrm>
              <a:off x="379837" y="7102899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324" name="TextBox 198">
              <a:extLst>
                <a:ext uri="{FF2B5EF4-FFF2-40B4-BE49-F238E27FC236}">
                  <a16:creationId xmlns:a16="http://schemas.microsoft.com/office/drawing/2014/main" id="{1D763207-115C-620A-6419-27C3CE7D5BCF}"/>
                </a:ext>
              </a:extLst>
            </p:cNvPr>
            <p:cNvSpPr txBox="1"/>
            <p:nvPr/>
          </p:nvSpPr>
          <p:spPr>
            <a:xfrm>
              <a:off x="3494412" y="7472263"/>
              <a:ext cx="218502" cy="85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endParaRPr lang="en-US" sz="502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325" name="TextBox 29">
              <a:extLst>
                <a:ext uri="{FF2B5EF4-FFF2-40B4-BE49-F238E27FC236}">
                  <a16:creationId xmlns:a16="http://schemas.microsoft.com/office/drawing/2014/main" id="{1370C15B-D3C0-23E0-3917-E924557F098E}"/>
                </a:ext>
              </a:extLst>
            </p:cNvPr>
            <p:cNvSpPr txBox="1"/>
            <p:nvPr/>
          </p:nvSpPr>
          <p:spPr>
            <a:xfrm>
              <a:off x="693967" y="7825241"/>
              <a:ext cx="3048741" cy="9066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3"/>
                </a:lnSpc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滞在時間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費用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</a:t>
              </a: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  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661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／</a:t>
              </a:r>
              <a:r>
                <a:rPr lang="ja-JP" altLang="en-US" sz="661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予約</a:t>
              </a:r>
              <a:r>
                <a:rPr lang="ja-JP" altLang="en-US" sz="600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要</a:t>
              </a:r>
              <a:r>
                <a:rPr lang="en-US" altLang="ja-JP" sz="60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・</a:t>
              </a:r>
              <a:r>
                <a:rPr lang="en-US" altLang="ja-JP" sz="600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不要</a:t>
              </a:r>
              <a:endParaRPr lang="en-US" altLang="ja-JP" sz="600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340" name="Group 44">
              <a:extLst>
                <a:ext uri="{FF2B5EF4-FFF2-40B4-BE49-F238E27FC236}">
                  <a16:creationId xmlns:a16="http://schemas.microsoft.com/office/drawing/2014/main" id="{E0190705-580C-0785-710A-F2E77B1E19AF}"/>
                </a:ext>
              </a:extLst>
            </p:cNvPr>
            <p:cNvGrpSpPr/>
            <p:nvPr/>
          </p:nvGrpSpPr>
          <p:grpSpPr>
            <a:xfrm rot="5400000">
              <a:off x="363905" y="7988826"/>
              <a:ext cx="545255" cy="577610"/>
              <a:chOff x="3" y="-38100"/>
              <a:chExt cx="736597" cy="780305"/>
            </a:xfrm>
          </p:grpSpPr>
          <p:sp>
            <p:nvSpPr>
              <p:cNvPr id="341" name="Freeform 45">
                <a:extLst>
                  <a:ext uri="{FF2B5EF4-FFF2-40B4-BE49-F238E27FC236}">
                    <a16:creationId xmlns:a16="http://schemas.microsoft.com/office/drawing/2014/main" id="{AB92FBA9-C6A5-B9E4-15E9-139D42CFC5EE}"/>
                  </a:ext>
                </a:extLst>
              </p:cNvPr>
              <p:cNvSpPr/>
              <p:nvPr/>
            </p:nvSpPr>
            <p:spPr>
              <a:xfrm>
                <a:off x="3" y="143940"/>
                <a:ext cx="529046" cy="59826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4245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357122"/>
                    </a:lnTo>
                    <a:lnTo>
                      <a:pt x="609600" y="714245"/>
                    </a:lnTo>
                    <a:lnTo>
                      <a:pt x="0" y="714245"/>
                    </a:lnTo>
                    <a:lnTo>
                      <a:pt x="203200" y="357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2" name="TextBox 46">
                <a:extLst>
                  <a:ext uri="{FF2B5EF4-FFF2-40B4-BE49-F238E27FC236}">
                    <a16:creationId xmlns:a16="http://schemas.microsoft.com/office/drawing/2014/main" id="{F7A33AAC-7E8B-F16C-CB71-0D91348CD0B3}"/>
                  </a:ext>
                </a:extLst>
              </p:cNvPr>
              <p:cNvSpPr txBox="1"/>
              <p:nvPr/>
            </p:nvSpPr>
            <p:spPr>
              <a:xfrm>
                <a:off x="177800" y="-38100"/>
                <a:ext cx="558800" cy="752345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43" name="TextBox 47">
              <a:extLst>
                <a:ext uri="{FF2B5EF4-FFF2-40B4-BE49-F238E27FC236}">
                  <a16:creationId xmlns:a16="http://schemas.microsoft.com/office/drawing/2014/main" id="{5785C4FE-CF11-409B-4ADB-C2EB986E7571}"/>
                </a:ext>
              </a:extLst>
            </p:cNvPr>
            <p:cNvSpPr txBox="1"/>
            <p:nvPr/>
          </p:nvSpPr>
          <p:spPr>
            <a:xfrm>
              <a:off x="708171" y="8213038"/>
              <a:ext cx="152291" cy="10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grpSp>
          <p:nvGrpSpPr>
            <p:cNvPr id="344" name="Group 48">
              <a:extLst>
                <a:ext uri="{FF2B5EF4-FFF2-40B4-BE49-F238E27FC236}">
                  <a16:creationId xmlns:a16="http://schemas.microsoft.com/office/drawing/2014/main" id="{7176B6DB-6BCD-AE81-DC78-355981A4001C}"/>
                </a:ext>
              </a:extLst>
            </p:cNvPr>
            <p:cNvGrpSpPr/>
            <p:nvPr/>
          </p:nvGrpSpPr>
          <p:grpSpPr>
            <a:xfrm>
              <a:off x="812861" y="7966628"/>
              <a:ext cx="1876403" cy="405427"/>
              <a:chOff x="-89246" y="-62241"/>
              <a:chExt cx="693404" cy="149821"/>
            </a:xfrm>
          </p:grpSpPr>
          <p:sp>
            <p:nvSpPr>
              <p:cNvPr id="345" name="Freeform 49">
                <a:extLst>
                  <a:ext uri="{FF2B5EF4-FFF2-40B4-BE49-F238E27FC236}">
                    <a16:creationId xmlns:a16="http://schemas.microsoft.com/office/drawing/2014/main" id="{D65B689E-4219-F264-3647-191E4E2B1EB1}"/>
                  </a:ext>
                </a:extLst>
              </p:cNvPr>
              <p:cNvSpPr/>
              <p:nvPr/>
            </p:nvSpPr>
            <p:spPr>
              <a:xfrm>
                <a:off x="-71656" y="-35672"/>
                <a:ext cx="675814" cy="100614"/>
              </a:xfrm>
              <a:custGeom>
                <a:avLst/>
                <a:gdLst/>
                <a:ahLst/>
                <a:cxnLst/>
                <a:rect l="l" t="t" r="r" b="b"/>
                <a:pathLst>
                  <a:path w="411866" h="140296">
                    <a:moveTo>
                      <a:pt x="70148" y="0"/>
                    </a:moveTo>
                    <a:lnTo>
                      <a:pt x="341718" y="0"/>
                    </a:lnTo>
                    <a:cubicBezTo>
                      <a:pt x="380460" y="0"/>
                      <a:pt x="411866" y="31406"/>
                      <a:pt x="411866" y="70148"/>
                    </a:cubicBezTo>
                    <a:lnTo>
                      <a:pt x="411866" y="70148"/>
                    </a:lnTo>
                    <a:cubicBezTo>
                      <a:pt x="411866" y="88753"/>
                      <a:pt x="404475" y="106595"/>
                      <a:pt x="391320" y="119750"/>
                    </a:cubicBezTo>
                    <a:cubicBezTo>
                      <a:pt x="378165" y="132906"/>
                      <a:pt x="360322" y="140296"/>
                      <a:pt x="341718" y="140296"/>
                    </a:cubicBezTo>
                    <a:lnTo>
                      <a:pt x="70148" y="140296"/>
                    </a:lnTo>
                    <a:cubicBezTo>
                      <a:pt x="51544" y="140296"/>
                      <a:pt x="33701" y="132906"/>
                      <a:pt x="20546" y="119750"/>
                    </a:cubicBezTo>
                    <a:cubicBezTo>
                      <a:pt x="7391" y="106595"/>
                      <a:pt x="0" y="88753"/>
                      <a:pt x="0" y="70148"/>
                    </a:cubicBezTo>
                    <a:lnTo>
                      <a:pt x="0" y="70148"/>
                    </a:lnTo>
                    <a:cubicBezTo>
                      <a:pt x="0" y="51544"/>
                      <a:pt x="7391" y="33701"/>
                      <a:pt x="20546" y="20546"/>
                    </a:cubicBezTo>
                    <a:cubicBezTo>
                      <a:pt x="33701" y="7391"/>
                      <a:pt x="51544" y="0"/>
                      <a:pt x="7014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6" name="TextBox 50">
                <a:extLst>
                  <a:ext uri="{FF2B5EF4-FFF2-40B4-BE49-F238E27FC236}">
                    <a16:creationId xmlns:a16="http://schemas.microsoft.com/office/drawing/2014/main" id="{F8C98F32-78EF-C0B6-9F2B-41E4AD739C35}"/>
                  </a:ext>
                </a:extLst>
              </p:cNvPr>
              <p:cNvSpPr txBox="1"/>
              <p:nvPr/>
            </p:nvSpPr>
            <p:spPr>
              <a:xfrm>
                <a:off x="-89246" y="-62241"/>
                <a:ext cx="661968" cy="149821"/>
              </a:xfrm>
              <a:prstGeom prst="rect">
                <a:avLst/>
              </a:prstGeom>
            </p:spPr>
            <p:txBody>
              <a:bodyPr lIns="49266" tIns="49266" rIns="49266" bIns="49266" rtlCol="0" anchor="ctr"/>
              <a:lstStyle/>
              <a:p>
                <a:pPr algn="ctr">
                  <a:lnSpc>
                    <a:spcPts val="980"/>
                  </a:lnSpc>
                </a:pP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移動手段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ja-JP" altLang="en-US" sz="700" b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　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電車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バス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□・</a:t>
                </a:r>
                <a:r>
                  <a:rPr lang="en-US" sz="700" b="1" dirty="0" err="1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徒歩</a:t>
                </a:r>
                <a:r>
                  <a:rPr lang="en-US" sz="700" b="1" dirty="0">
                    <a:solidFill>
                      <a:srgbClr val="000000"/>
                    </a:solidFill>
                    <a:latin typeface="Rounded M+ Bold"/>
                    <a:ea typeface="Rounded M+ Bold"/>
                    <a:cs typeface="Rounded M+ Bold"/>
                    <a:sym typeface="Rounded M+ Bold"/>
                  </a:rPr>
                  <a:t>□</a:t>
                </a:r>
              </a:p>
            </p:txBody>
          </p:sp>
        </p:grpSp>
        <p:grpSp>
          <p:nvGrpSpPr>
            <p:cNvPr id="347" name="Group 51">
              <a:extLst>
                <a:ext uri="{FF2B5EF4-FFF2-40B4-BE49-F238E27FC236}">
                  <a16:creationId xmlns:a16="http://schemas.microsoft.com/office/drawing/2014/main" id="{51DE107A-529C-4A63-204A-26BD03946A6B}"/>
                </a:ext>
              </a:extLst>
            </p:cNvPr>
            <p:cNvGrpSpPr/>
            <p:nvPr/>
          </p:nvGrpSpPr>
          <p:grpSpPr>
            <a:xfrm>
              <a:off x="2323574" y="8051836"/>
              <a:ext cx="1411455" cy="376794"/>
              <a:chOff x="0" y="-78414"/>
              <a:chExt cx="843576" cy="225196"/>
            </a:xfrm>
          </p:grpSpPr>
          <p:sp>
            <p:nvSpPr>
              <p:cNvPr id="348" name="Freeform 52">
                <a:extLst>
                  <a:ext uri="{FF2B5EF4-FFF2-40B4-BE49-F238E27FC236}">
                    <a16:creationId xmlns:a16="http://schemas.microsoft.com/office/drawing/2014/main" id="{39523E5D-16C5-F8D0-5E6F-34724C0E1F42}"/>
                  </a:ext>
                </a:extLst>
              </p:cNvPr>
              <p:cNvSpPr/>
              <p:nvPr/>
            </p:nvSpPr>
            <p:spPr>
              <a:xfrm>
                <a:off x="255164" y="-78414"/>
                <a:ext cx="588412" cy="157225"/>
              </a:xfrm>
              <a:custGeom>
                <a:avLst/>
                <a:gdLst/>
                <a:ahLst/>
                <a:cxnLst/>
                <a:rect l="l" t="t" r="r" b="b"/>
                <a:pathLst>
                  <a:path w="356464" h="146782">
                    <a:moveTo>
                      <a:pt x="0" y="0"/>
                    </a:moveTo>
                    <a:lnTo>
                      <a:pt x="356464" y="0"/>
                    </a:lnTo>
                    <a:lnTo>
                      <a:pt x="356464" y="146782"/>
                    </a:lnTo>
                    <a:lnTo>
                      <a:pt x="0" y="146782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9" name="TextBox 53">
                <a:extLst>
                  <a:ext uri="{FF2B5EF4-FFF2-40B4-BE49-F238E27FC236}">
                    <a16:creationId xmlns:a16="http://schemas.microsoft.com/office/drawing/2014/main" id="{B2D1EDF8-C167-5D3E-C228-882358EE40B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56464" cy="184882"/>
              </a:xfrm>
              <a:prstGeom prst="rect">
                <a:avLst/>
              </a:prstGeom>
            </p:spPr>
            <p:txBody>
              <a:bodyPr lIns="30461" tIns="30461" rIns="30461" bIns="30461" rtlCol="0" anchor="ctr"/>
              <a:lstStyle/>
              <a:p>
                <a:pPr algn="ctr">
                  <a:lnSpc>
                    <a:spcPts val="2380"/>
                  </a:lnSpc>
                </a:pPr>
                <a:endParaRPr/>
              </a:p>
            </p:txBody>
          </p:sp>
        </p:grpSp>
        <p:sp>
          <p:nvSpPr>
            <p:cNvPr id="350" name="TextBox 54">
              <a:extLst>
                <a:ext uri="{FF2B5EF4-FFF2-40B4-BE49-F238E27FC236}">
                  <a16:creationId xmlns:a16="http://schemas.microsoft.com/office/drawing/2014/main" id="{14D84635-BADB-4B75-175C-4362A7FC6A45}"/>
                </a:ext>
              </a:extLst>
            </p:cNvPr>
            <p:cNvSpPr txBox="1"/>
            <p:nvPr/>
          </p:nvSpPr>
          <p:spPr>
            <a:xfrm>
              <a:off x="2750510" y="8136550"/>
              <a:ext cx="914400" cy="980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運賃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　　</a:t>
              </a:r>
              <a:r>
                <a:rPr lang="en-US" sz="599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ja-JP" altLang="en-US" sz="599" b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　</a:t>
              </a: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円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351" name="TextBox 180">
              <a:extLst>
                <a:ext uri="{FF2B5EF4-FFF2-40B4-BE49-F238E27FC236}">
                  <a16:creationId xmlns:a16="http://schemas.microsoft.com/office/drawing/2014/main" id="{5B00553F-0719-D670-EDAB-87F4B2DC820B}"/>
                </a:ext>
              </a:extLst>
            </p:cNvPr>
            <p:cNvSpPr txBox="1"/>
            <p:nvPr/>
          </p:nvSpPr>
          <p:spPr>
            <a:xfrm>
              <a:off x="379837" y="8093499"/>
              <a:ext cx="199250" cy="2006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9"/>
                </a:lnSpc>
                <a:spcBef>
                  <a:spcPct val="0"/>
                </a:spcBef>
              </a:pPr>
              <a:r>
                <a:rPr lang="en-US" sz="599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移動時間</a:t>
              </a:r>
              <a:endParaRPr lang="en-US" sz="599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354" name="Freeform 23">
              <a:extLst>
                <a:ext uri="{FF2B5EF4-FFF2-40B4-BE49-F238E27FC236}">
                  <a16:creationId xmlns:a16="http://schemas.microsoft.com/office/drawing/2014/main" id="{97B76E00-06C7-341C-C0FD-A578C8B50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1139" y="8487765"/>
              <a:ext cx="516535" cy="51653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417720" y="8503555"/>
              <a:ext cx="294247" cy="225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到着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  <a:p>
              <a:pPr algn="ctr">
                <a:lnSpc>
                  <a:spcPts val="926"/>
                </a:lnSpc>
                <a:spcBef>
                  <a:spcPct val="0"/>
                </a:spcBef>
              </a:pPr>
              <a:r>
                <a:rPr lang="en-US" sz="661" b="1" dirty="0" err="1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時間</a:t>
              </a:r>
              <a:endParaRPr lang="en-US" sz="661" b="1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endParaRP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516001" y="8708425"/>
              <a:ext cx="109246" cy="15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04"/>
                </a:lnSpc>
                <a:spcBef>
                  <a:spcPct val="0"/>
                </a:spcBef>
              </a:pPr>
              <a:r>
                <a:rPr lang="en-US" sz="860" b="1" dirty="0">
                  <a:solidFill>
                    <a:srgbClr val="000000"/>
                  </a:solidFill>
                  <a:latin typeface="Rounded M+ Bold"/>
                  <a:ea typeface="Rounded M+ Bold"/>
                  <a:cs typeface="Rounded M+ Bold"/>
                  <a:sym typeface="Rounded M+ Bold"/>
                </a:rPr>
                <a:t>：</a:t>
              </a:r>
            </a:p>
          </p:txBody>
        </p:sp>
        <p:sp>
          <p:nvSpPr>
            <p:cNvPr id="356" name="Freeform 5">
              <a:extLst>
                <a:ext uri="{FF2B5EF4-FFF2-40B4-BE49-F238E27FC236}">
                  <a16:creationId xmlns:a16="http://schemas.microsoft.com/office/drawing/2014/main" id="{95F3808C-57B5-4DC6-BCF6-219C11236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117" y="216646"/>
              <a:ext cx="791947" cy="574869"/>
            </a:xfrm>
            <a:custGeom>
              <a:avLst/>
              <a:gdLst/>
              <a:ahLst/>
              <a:cxnLst/>
              <a:rect l="l" t="t" r="r" b="b"/>
              <a:pathLst>
                <a:path w="885862" h="668282">
                  <a:moveTo>
                    <a:pt x="0" y="0"/>
                  </a:moveTo>
                  <a:lnTo>
                    <a:pt x="885863" y="0"/>
                  </a:lnTo>
                  <a:lnTo>
                    <a:pt x="885863" y="668282"/>
                  </a:lnTo>
                  <a:lnTo>
                    <a:pt x="0" y="668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7387" t="-28403" r="-7450" b="-23824"/>
              </a:stretch>
            </a:blipFill>
          </p:spPr>
          <p:txBody>
            <a:bodyPr/>
            <a:lstStyle/>
            <a:p>
              <a:endParaRPr lang="ja-JP" altLang="en-US">
                <a:latin typeface="Hiragino Maru Gothic Pro W4" panose="020F0400000000000000" pitchFamily="34" charset="-128"/>
                <a:ea typeface="Hiragino Maru Gothic Pro W4" panose="020F0400000000000000" pitchFamily="34" charset="-12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431</Words>
  <Application>Microsoft Macintosh PowerPoint</Application>
  <PresentationFormat>ユーザー設定</PresentationFormat>
  <Paragraphs>115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Rounded M+ Bold</vt:lpstr>
      <vt:lpstr>Hiragino Maru Gothic Pro W4</vt:lpstr>
      <vt:lpstr>Calibri</vt:lpstr>
      <vt:lpstr>Arial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班別プランシート案</dc:title>
  <cp:lastModifiedBy>b9097</cp:lastModifiedBy>
  <cp:revision>2</cp:revision>
  <dcterms:created xsi:type="dcterms:W3CDTF">2006-08-16T00:00:00Z</dcterms:created>
  <dcterms:modified xsi:type="dcterms:W3CDTF">2024-11-01T10:54:16Z</dcterms:modified>
  <dc:identifier>DAGUkp_HTQg</dc:identifier>
</cp:coreProperties>
</file>